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407" r:id="rId3"/>
    <p:sldId id="269" r:id="rId4"/>
    <p:sldId id="614" r:id="rId5"/>
    <p:sldId id="271" r:id="rId6"/>
    <p:sldId id="287" r:id="rId7"/>
    <p:sldId id="292" r:id="rId8"/>
    <p:sldId id="623" r:id="rId9"/>
    <p:sldId id="624" r:id="rId10"/>
    <p:sldId id="626" r:id="rId11"/>
    <p:sldId id="625" r:id="rId12"/>
    <p:sldId id="622" r:id="rId13"/>
    <p:sldId id="628" r:id="rId14"/>
    <p:sldId id="627" r:id="rId15"/>
    <p:sldId id="262" r:id="rId16"/>
    <p:sldId id="293" r:id="rId17"/>
  </p:sldIdLst>
  <p:sldSz cx="9072563" cy="6858000"/>
  <p:notesSz cx="6797675" cy="9926638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pos="2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AA"/>
    <a:srgbClr val="00869C"/>
    <a:srgbClr val="B2B2B2"/>
    <a:srgbClr val="008CA5"/>
    <a:srgbClr val="007E9C"/>
    <a:srgbClr val="009DD9"/>
    <a:srgbClr val="008CAF"/>
    <a:srgbClr val="008CFF"/>
    <a:srgbClr val="008CA2"/>
    <a:srgbClr val="008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94" autoAdjust="0"/>
    <p:restoredTop sz="86427" autoAdjust="0"/>
  </p:normalViewPr>
  <p:slideViewPr>
    <p:cSldViewPr snapToObjects="1">
      <p:cViewPr varScale="1">
        <p:scale>
          <a:sx n="130" d="100"/>
          <a:sy n="130" d="100"/>
        </p:scale>
        <p:origin x="1542" y="126"/>
      </p:cViewPr>
      <p:guideLst>
        <p:guide orient="horz" pos="4065"/>
        <p:guide pos="246"/>
      </p:guideLst>
    </p:cSldViewPr>
  </p:slideViewPr>
  <p:outlineViewPr>
    <p:cViewPr>
      <p:scale>
        <a:sx n="33" d="100"/>
        <a:sy n="33" d="100"/>
      </p:scale>
      <p:origin x="0" y="319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9" d="100"/>
          <a:sy n="69" d="100"/>
        </p:scale>
        <p:origin x="-2676" y="-7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0A1D-AB0D-4DC7-A906-F8CC6CF68B61}" type="datetimeFigureOut">
              <a:rPr lang="de-DE" smtClean="0"/>
              <a:pPr/>
              <a:t>25.08.2022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8DB93-4CD4-4D02-9C92-AA62B06EC50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1FE86-69F7-453F-A2B2-C640B3969CBD}" type="datetimeFigureOut">
              <a:rPr lang="de-DE" smtClean="0"/>
              <a:pPr/>
              <a:t>25.08.2022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6625" y="744538"/>
            <a:ext cx="49244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511F6-9D2B-487B-BA54-A818DD3AB5A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336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110731" y="1700984"/>
            <a:ext cx="8751095" cy="20160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FontTx/>
              <a:buNone/>
              <a:defRPr sz="4400" b="1">
                <a:latin typeface="Arial" pitchFamily="34" charset="0"/>
                <a:cs typeface="Arial" pitchFamily="34" charset="0"/>
              </a:defRPr>
            </a:lvl1pPr>
            <a:lvl2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2pPr>
            <a:lvl3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3pPr>
            <a:lvl4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8" name="Textplatzhalt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07212" y="3858005"/>
            <a:ext cx="8751095" cy="10831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latin typeface="Arial" pitchFamily="34" charset="0"/>
                <a:cs typeface="Arial" pitchFamily="34" charset="0"/>
              </a:defRPr>
            </a:lvl1pPr>
            <a:lvl2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2pPr>
            <a:lvl3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3pPr>
            <a:lvl4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Unterüberschrift</a:t>
            </a:r>
          </a:p>
        </p:txBody>
      </p:sp>
      <p:cxnSp>
        <p:nvCxnSpPr>
          <p:cNvPr id="29" name="Gerade Verbindung 28"/>
          <p:cNvCxnSpPr/>
          <p:nvPr userDrawn="1"/>
        </p:nvCxnSpPr>
        <p:spPr>
          <a:xfrm>
            <a:off x="212823" y="1196752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829" y="188640"/>
            <a:ext cx="6501438" cy="938660"/>
          </a:xfrm>
          <a:prstGeom prst="rect">
            <a:avLst/>
          </a:prstGeom>
        </p:spPr>
      </p:pic>
      <p:cxnSp>
        <p:nvCxnSpPr>
          <p:cNvPr id="8" name="Gerade Verbindung 7"/>
          <p:cNvCxnSpPr/>
          <p:nvPr userDrawn="1"/>
        </p:nvCxnSpPr>
        <p:spPr>
          <a:xfrm>
            <a:off x="212823" y="6421902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fik 9" descr="kacheln_PPoint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2768" y="4372316"/>
            <a:ext cx="1932506" cy="1935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links+Lini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381492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links+Lini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381492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grpSp>
        <p:nvGrpSpPr>
          <p:cNvPr id="9" name="Gruppieren 8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0" name="Gerade Verbindung 9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2" name="Grafik 11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4" name="Grafik 13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links+2 Lin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381492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1" name="Gerade Verbindung 10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4" name="Grafik 13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5" name="Grafik 14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3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143502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3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250533" y="6627600"/>
            <a:ext cx="5715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+Log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3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143502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3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250533" y="6627600"/>
            <a:ext cx="5715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Grafik 4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+Logo rechts+Lini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3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143502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3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250533" y="6627600"/>
            <a:ext cx="5715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Grafik 4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  <p:cxnSp>
        <p:nvCxnSpPr>
          <p:cNvPr id="6" name="Gerade Verbindung 5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+Logo links+Lini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6" name="Gerade Verbindung 5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ini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0" name="Gerade Verbindung 9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2" name="Grafik 11" descr="Schriftzug 1.jpg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6" name="Grafik 15" descr="Schriftzug 2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daten\dienstliches\2014\ppt\PPT_HG_Folie_0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444000"/>
            <a:ext cx="0" cy="0"/>
          </a:xfrm>
          <a:prstGeom prst="rect">
            <a:avLst/>
          </a:prstGeom>
          <a:noFill/>
        </p:spPr>
      </p:pic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106665" y="1296000"/>
            <a:ext cx="8712000" cy="5040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FontTx/>
              <a:buNone/>
              <a:defRPr/>
            </a:lvl2pPr>
            <a:lvl3pPr marL="542925" indent="0">
              <a:buFontTx/>
              <a:buNone/>
              <a:defRPr/>
            </a:lvl3pPr>
            <a:lvl4pPr marL="809625" indent="0">
              <a:buFontTx/>
              <a:buNone/>
              <a:defRPr baseline="0"/>
            </a:lvl4pPr>
            <a:lvl5pPr marL="1076325" indent="0"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5725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nach Deckblatt B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 descr="data:image/jpeg;base64,/9j/4AAQSkZJRgABAQAAAQABAAD/2wCEAAkGBxQTEhQUExQWFhUXFhkbFRgVFx8cHxwgHBcdICAgHx0eHCggICIlHCAeJDEjJSkrLi4uGB8zODMsNyguLisBCgoKDg0OFxAPFiwcHSU3My43NSstLCs2Nzc3NzI3NzE3NS0sLCwsNywvMzcsNDQxLDcsLissKzEsLC00NSwsLP/AABEIALsAyAMBIgACEQEDEQH/xAAcAAACAgMBAQAAAAAAAAAAAAAABQYHAgMEAQj/xABMEAACAQMBBAQIDAMGBQQDAQABAgMABBEhBRIxQQYTUWEHFCIycYGR0RYjM0JSU1RykpOhsWKywRUkQ3OComOU0uHwZHSDo5WztDT/xAAaAQEAAwADAAAAAAAAAAAAAAAAAgQFAQMG/8QALREBAAIBAgQDBgcAAAAAAAAAAAECEQMEBRIhURQxwQYycaGx4RMVI0GR0fD/2gAMAwEAAhEDEQA/ALxooooCiiigKKKKAorTd3SRIXkdURRlmYgAekmoBtrwrwjK2UTXTfWE7kQ/1kEt6FHrFBYtct/tGKFd6aVIx2uwX9zVFbU6abQuZDFLP1CsuUFqN3OvlDfOWyNOGONKl2ZFvb5Xff6UhLt7WyaC4r/wo7MiBPjIfH1Ss/6qMUvl8LVvruW12/f1ar/O4P6VWV5bh43j5MpA9Y99a9kT78MbHjugH0jQ0FiP4XDy2fMdecsY09Wde79aYbK8Ik1zH1kOzpGXeZctPGNVOCDz491VtUu8GYxaP/7ib+c0El+GlyPO2bKf8ueNv5itZW3hJtTvCWK5h3GKuZIWKqwxkM6byAjPbWU8wRWdvNVSzegDJ/SkvQaFls4mbR5d6Z/vSsXP70E52Rt+2uhm3nil+44J9nGmVV9tLo9bTkNJChccHA3XB7Q64YHvzSro1tTaAEklvMJ7dZCkMd2SWdU0LCYajLZxvK2QAc0FrUVGdh9NIZ3EMqvbXB4RTDG9/luPJkH3TntAqTUBRRRQFFFFAUUUUBRRRQFFFR/pj0wttnRdZO2WbPVxrq7nsA7O/gM0Du5uEjVnkYKijLMxwAO8mqv6U+F4AOuzouv3fOnbzB91fOcjjyHpqEbd2pdbTkEl4dyEHMdqhO6O9z84+kezhWaKAAAMAcAKDXd3T3pWa5mNxnVAdI1z9GPgPSda2ilcsfi7GRBmJtZVHzT9JR+49dMkcEAg5B1BFBx7Wtyybyeeh3k9I4j1jSui0uRIiuOBGdeXaD6K6dl2c93KYbSMSMvyjscRx/fbtPJRqcGrA6N+CS1iGbom6cktusN2JSeO7GDr6WJ9VBWMe0Y2bcjLSv8ARhUyH2IDXRsbYF95YWxuSpdmTKqmAdeDsCNc6V9C2lpHEu7GiovYihR7BW6goRejm0uP9nyYz9ZHn2b2P1ptsFrywtZOu2dcbqvLIzB4sBTrw385GuauWtdzCHRkbVWUq3oIwaCj+k/TN5bR41tJk8YURo+8hHl9ytnUZxwqQWfTWyz1ZZ4NwKAJ0KYHBddV5aa8qhk9o62EsJ1ltHZdO2B8gjsyoB9BqV9DrlTtOLIUx3do6nOoO4ysBjgdGP60DLpTfnqFjhYdZdN1ULA6eUPKcEcQiZb2DiRTaxtFhjSJBhEUKo7gMVo2z4P0SRbnZ4SKdN74ps9S+/jeG6Pk2OB5a9moOmNex9rCbfVkaKaMgTQvjeQnhw0Knkw0NB0bS2dFcIY5o1kQ67rDOvaOw99Rq26QXVhcPDb79/bxIHmiY5lgBOFVZDkuSMkIQTheNOOkO1GiVY4QGuZSVhU8Bji7fwIDk+ocTW7YOyVtohGCWYktI7cXdvOY+k+wYFBJujPSe2v4+stpQ4GN5eDKTyZeIpxVT9IeizmUXlg/UXi51GAsoPzXHDXtPr5ESToB0+S+3oZk6i8j0lhY8cfOTPEdo5Z5jBITSiiigKKKKAoopV0n29FY20lxMcKg0HNjyUd5NAo8IXTiLZkO83lzvkQxDix7T2KOZ9QqjbGVryQ3lzKJp279IxyULy/87yd0cst5cPfXXysnya8kTkB6v/Nayu9mhjvITHJ9JOf3hwb10HdRSw7QaLAnXT6xNV9Y4r+tMY3DAEHIOoIoMq5+jXRuW4u/Fbd9yIrvytjPUjPzeWW1wO4mtlxMEVnbgoJPqq3fBhsDxWzDuPj7jEsx5jI8lfQq4Hpz20D/AGFsaG0hWG3QJGvIcSeZJ4knmTTCiigKKKKAooooKh6QWe5tO9jPmzpHKP8AUpjb+UVHei9xuDZcp4w3QiY9zFoj+pHsqa+EuLc2hYy4+UiniY96lHUfzew1Xkw3bW/C6GG4aRQR2FZB+ufZRy+jqivTXo+ZAt1bj+9wA7mNOtTQtE3aGxoeRwe0GTwShlVhwYAj1jNZ0cKv6IQiVfHnKtLcqCN3hHH82Jc6+TzPEnNSOlFvb+LX1zbYxHJ/eYMcBvnEq+qTDf8AyHspsTQe1AfCZs6MtDLC7JtBSPF+q1d8HgQNcD6R0GudKd3G25LgtFYANjR7lhmJO5frG7gcDmeR79jbDjt95gTJM/yk0mrv6+Q7FGgoOrwadODfRtFcL1d5FpKhGN7Gm8o9PEcjjkRU3qm+muymhlTaFu3VuhBkPIEaCQjmMeS45qQfm62b0W24t5brKBut5siHijjiv9QeYIPOgb0UUUBVAeEvbX9o7R6hdba0JBxqHk5+zzfUe2rY8JHSLxHZ80ykCTG5F95tB7OPqqjdgWPUwquMMdW9J/8AMeqgY0UUUAaXS7MKnegbqm5jGUPpXl6RTGig4dng3Nxb2ksTKZZkD41VkB3mw3eoxg8M19LCqH6Ipnalj3NK3siI/r+tXxQFFFFAUUVw7U2vBbLvTzRxL2yMFz6MnX1UHdRUHu/CrYLkRtLPj6mJiPxEBf1rRs/woxzFxFY3jdXu7+FjGN7O6cGUHXB9lBl4XI8R2UnNLxBnudHTHrJFVz1IaTaceT5SIcemJhp7BUs8IXTK2nt44fjIZhdW7dXcRtG2FlGSN4YIHaDUchGb25x863jIxzwXHuoLh6GXPWWFo/0oI/5BTmov4L2zsmy/yFHsqUUEB8JdyttcWF0+d0NNC26pJPWRhl0AyTvR4A/ipSLCe+GboGC3PC2B8tx/xmHAcPIX1k8Kk3hKUiC3kU4aO9tSD96UIf0Y17Qa4IVRQqKFVRhVAwAOwCtlFFBi6gggjIIwQeYNQrovP/Zl+YiW6ljGjk8Cjndhk9Mb/FMfovGTwOJvUZ6c2SNEszg7kW8s2OJhkwsv4Rhx3xjtoLToqO9BNqvPagSnM0LGGY9rJ870Mu6w7QwNFBW/h1vDPdWdkGIVQ00m72nReXIBvx1D/FrhfNmV+6RMH2qf6Uw6SXZn21fOdRFuxL3Y0/cNWVAu8cmXz4M98bBv0OD+9ejbMQ0cmM/8RSv6kYphXjKDodfTQYxTK3msG+6Qf2rOuGXZELHO4Ae1fJPtFYDZrr8nO47nw4/XB/WglXQJM7Vte6O4PsCD+tXfVGeCuKX+1U61kbdtpcbgI4so1BNXnQFJOk/Sm2sUDTv5TZ3I11d8cd1eOBzPAVGOmvhQgtg0dsyTTjQnOUQntI1dv4F17cVVLxSXEjTXTF2fiG4ns3tcADkg0HeaB/tbwlX9+SLUCzt8439GkbXkeA9XbxNJdmbGe4nKQRtc3AAMsszkhO+SRs7udfJGpxXVHayzSxW8GBLM26pI0RQMs5HYo/UgU4nxPcQ7JsyYrAGTxh1Pl3BjwJCzcd0vhc8/K5AV06+vTRpOpecRCVazbycJ2JGesBvZriVQwCbPtiyK4BwGlIYccZ4aVHvB9tJYute7u7q26zq+qkSMOj7u9nf3kOcZGMEcWq/oYooIwqhIokGgGFVQP0Ar596KSLPaGJsZXKkc8HUH/v3VT4BxD81vq15eSK4x++fPz/hW4hqztaVvjMZ6/BYSdII2RluZLe9tvnTwr5mcj46Eksg/jGR24pHtDomtjL10Epjgk3d2XV0i1zuyLnyomPz11XvBqDeKsy76kpOhZSVOMkaEHtyP3qwPBHtouj2cx3t1Q8OeaMcMuD9E8u/uq/p35+bpiY6S095s523JOeat4zWe8f3CwfBpfpFbxbPk+LuYI9UJ0kXOkkbDR0PaOGdcVNqqHaexmtwNwSPbI2/F1Xy9m3NoPpxn50R5A4zwqT9HOnKkIl3JF5eBDdRn4mbuyfk5O2NvVnlNTdfhMH90T/3dp/8A0x15WrwsFxs/MeA4uLYqSMgEXCYJHZmk7bCmkJ6+8lYc1gUQqfZl/YwoGt5exxDelkSNe12Cj9TSVumVu2RAJbk/+njZh63wFHrIrqtejFoh3hAjNzeTy2PpZ8k03UYGBoBwAoI949fy/J20UA18q4k3m/BHp/uNeHo9PKCLq9kZWBDR26LCpB4gnymI9BFSOigjXgvuWiuOqc5MsLIx7ZbOTqmb0tG0Z9AWiuJG6jaWcY3by2kzj5t3E8Dj0GSOE+kUUFe7El357yU8ZJ2fPbvM5/rTmkHRNcK+uciM8c8VP60/oCiiig0X0jLG7IMsFJUYzk+ika7QuMDJIPMeLSVI6KBd0b2vexXBktg0kwiKlRZyPhSw1wNRqMZpztjaO1rtCk42huHzkhspIgR2EhSSP3zUe2tfyxLeGJ2QtHbx5Q4OGlYkZGuu7W83PU3AivInjRiVjlSeXBx2+Vg9/DFHLdYbCaHzLC8B7TaSk+3crt8XuPsd7/ykv/RXJG6i+NrOropHxLieQE+ny9c/pjvrzo5Mk08sEgliliJ3SlzLk4JBIy2hGh780OiQ9GY5rddo30kE0Rt7Pdg66JoyWcsWK7wGcbq59Irs8GdmFu3XlBaRIPS7sSfXu13QbVmutn7R2fM2/cRW5aJzxljIODgfOUjdPbkdtc3g2uw15cHT462t5F15KXB/mFef9opt4acdp+tfTK5tsfh379PX7NuwtrrtbaIhcBra3aZwhGkhQoiFuRAJZgO8Z4Cqs6GpgROOLtcI3fuLCwz+M1Z3RzYX9j3ySu4ME7zRFzwTfKtFv8AMkMpPDOOGarforD8VaE85Lsj1JbL/AENa3AJ0I09Lw3u5/wBll8Sj9DU5uzaV3Z51H0g34l94Nb+id71F5C4V2AmkjKxoXYrJGHwFXUneB4d9aHObidh2qv4V/wC9e9GYppL2AWzBZDO775XeEaqgTfxz+djvAqxGPGbjHl1+ser0G5zPAdhz+9n5Yt6YW58Ih9lv/wDkpv8AopBtiytpy58V2hE0gxI0VlKN/wC+pjKP6xnU4IpEvUy3s2MvaWaFryedy7yvqMBuAJOgAAHknlSe22oqxm4lskIuG3bG2UyZOG1YkHeK6he1jwxipMY3vYLiG36trzaAtUZWPjOzpcLuOGXyydBkDTOKattu++um/wDxMv8A1VHdsK9vLeW4aRI5dnGV4DJvqj6HdXJOinOOetXK3GghfR7at490iSNI8RSQuWsngCkY3fKYnOcnT+GpnRRQFFFFBCulqhbiV+B8VhkyO2C8Rv0Bor3wgtrIAdf7MuB6zPHivKCv9nypA0iSOq7oRQWIGd0uumePm10nbcPzWL/cUt+wrs29YiLaM6FAR1s+MgcTIJR/tlHsrYoxoNPRQLxtJj5kEp+8Ao/3HP6UGa5PCONR/G5J9gA/emNFAtFrcHzp1H3I/wCpNe/2SD58srdvl7o/2gUxooIxtKzCLKiaBp7NeZ4rOefoFT3pds0T2sqYyQCyeldR7vXUNvIt5gCfOv4F9SRE8O7f/WrJNBAdor43syG4U/HW4BBHHK4B/YH1Vq6QMXht9pwaSLjrQOfL98g9x7qY9C4+pnvLNh5IbfQHmraHT0Yrm6KDxa5n2fLqj5aLPMEaj1r+qmgkqXrnqL+0G9LGpIQnSRGxvxn2aHkRXBJeJYT297bhnsGZwCq6xCQjrIZAPNZHwVB5bw1xmk+xrk7MuGtpj8RId6KQ6Aenl6fUedSuaxdXeW2dUeQYlR134Zh2SJz04MCDrXTuNvTXpNNSMxKdLzXyWTcrHNCwO7JG6HsKsCPYRXz50dVLe069iSxBwCe06Ko7z2dtTFrx4Ebq4bq1wGO7aypNATgn5OUBox3KcCoX0E2aL0MJorqZYAgjS2eNFG9vZ32c51wMboJ0NUfZ7YW4XbWm0xfOOX5+f2V99pzuq1pnEZ6/Ds4pLplQog35m3mfd13c6knsxUq6Pq+zdlT3r4WadVSAH5q67uOeTktj+EVLtl9EhjEkUNtb8Wt4SXMmPr528pwPogAdvemLja+0EKj+4WRyW+bI/dyxoPQB/FWjp05MznMz1lo7zeTuZpGOWtIxWO0Fe1tlGGzsNlxDE12wknPYNDrpnT9oyKb7AhS52zM6D4iwiWCEHkQCvqOQ9e9FboXN5e7VfPUxKY4M8woJY+wD8fdXV4HLUizeZvOnmZycchp++T66mpkvhEQLtCfPztmSH9Dj9qmcXRjCgw3d3FlRp1vWLnA5Shj6gRUQ8IOP7SOdd6wlA9StVm2WOqjwc/Fpr/oGf1oEgs9oIfJuYJV7JoSp/Ej8e/Fe/wBrXifK2O93206t/tkCEe01IKKBB8LYF+WSeDvlhcL+MAqfUa7rDb1tN8lcQuexZFJ/DnP6UxDUvvtiW83ysET/AHkHuoI50oBa5lUcTBaRfn3wH7CiufYWy4xtERQpuI16mVBJG7Z25cnXP+LPHpn5lFBr8LtmYr4S/NdY5R/oJil/2vGx7lFI6s7wu7KWW0WU6CJsSEcRFLhJNeweS/f1YqqNnSMUAfz1yrj+JTg/qKDpoorF3ABJIAHEk4FBlWq4uEjXedgo7ScVxPfvJpbrvf8AEfIQejm3q0rZBs0ZDSEyv2twH3V4D96BfbTCSW1Izh76U4Ix5kMGNOPM1ZdV5s9M3VpnJzcXTa+hFB/249VWHQQ3pZm1uob1RlD8XMO7kfZn1gdtdfTDY/jMST25+Nj8qNl+cDrj3eznUgvrRJY2jkGVYYIqH7LvpNnSC2uTvW7fITdnce79vRQdeytoQbTgMU4AkXz14EEfOXspas15szyWU3NqPNYcVH649emnKmHSfo25cXVmd2cakDg/eOWf3rb0b6YpN8XPiGYaFW0DejPA9xoM26YWksMmJQpKMN19DkqdKTeCPpHbWaXZuJAm8YiowSWx1mcAccZHtqSbX6P2zRyMYU3grEEDGu6eykfgT2RBN4y8sSSNGYdwuM7ueszjPoHsoHlztK62zmK1VrayOkszjypO5RppjkPWeVbumN2llaxbMsVzNMNxVByQG0Z2727dOZ4CnnS3plb2Ee7lXmxiOFDr3bwHmr/4KRdHNmeKiXau1HxO4yFb/DB4KB9MjQDlw7aDT0zAsNmw7Ogy80/xagfOyfLbuyxAHpPYanWwNlrbW8UC8I0AJ7TzPrNQzoXYS31ydqXS7q43bSPsXXyte7OvMknhirDoKt8III2rAc+dZz//AK5anPRPakU9tF1ThikaK68CpCDRgdR/WoX4QkztSz55tpxj/RL76k9rsNJ7e1lRzFOLeILNHjexuDRhwde4/odaCTUVHIdvvARHfqsZOizpnqX9JPybdzadh44kdAVruJwiM7eailm9AGT+lbKjnTi4TqVgdt0TtiQ8xEg35W9SDAP0nUc6D3wX2xkuDK64MUGWzylu5DM4z/CgjHoZa9qUeDyxZLMSOu7Jcs08i/RMnmr/AKUCr6FFFBILy2WWN43GVdSrDtBGDXzpeWb2l08Emc53CTzZB5D/APyRYPpjYcjX0jVaeGXowJYTdLkbibk4UZJTOVfTUmNsn7rNQVjNtTJ3YV61+eD5K+luHqGteJs0vg3Db55INEHq5+vNdGzSNzAVUKkqyrwBHHHaOYPMEV1UHijGg0HdXtFFAqgnEMkEhZd6JrjfjaRUby5CVZd8hSCpHA8jTC5271r5Wa4h4DdSNJV9OU3uPbnGlcV/cFm6mPdL48piMiMHn6TyFabnZMSRqqIgYsqB3+aXYLvkjXTOdOygf2t7OoSVJluoS4Vgse665OM6H5p4jFOdsbLjuYmikGh4EcQe0VxdGHMiyTn/ABXGh4/FqIyW/jbdyRyOmvGnVBCujl7JZzCyuWyp+Qk5Hu/7cjpT3bvRqC6+UXD8nXRv+/rrk6ebME1qzAeXF5aEaEY46+j9hTHo3tE3FtFKeLL5XpGh/Wgi0/Ry9t43EF1vx7pysnYF5Zzyzwrg8F+zr2dbpLS4W3X4vrWIyxzv7oXs+d2casLaPyMv+W/8pqO+ATzb30w/tLQS3oz0FtbImQ5lm1Jml4jmSBwXtzx76jNjbnbd400m8LCBsRIdBI3bj9+4gdtSbwobRMGzpivF8Rg/fOvr3c+ym3RbZotrSCEfNjGfvHVuHeTQbNuXrwxZijDuWRI11CgsQATgaKvE9wqM7U2pcxMUe9VpdN5Ley3wgPAsTJhcnhvHWpvVdxpG9/1UgjmXxybeTzg5eBGV2GoPU7pTXzetXhvGg4ekchuryC43TDFbwP1sk+EBO62irkkknkO2p90WQrZ2wYFSIY8g8R5IpBtXY0NlOLyO3j6k4Fwixj4vGcSoMaYyd4DiNeVTGOQMAykEEAgjgQeBoMZoVdSrqGUjBDDIPqqNnZdxZ+VZnrYOdrIdVH/Bc8PutkcACKlFFAt2LtuG5B6tjvLpJG43XQ9jIdRUY6o7R2h1a6xEmI9nUxODOdPrJNyIdyv2Cuzp9FEsaygmO5J3IZUIVhoSxY/ORVBZgezTXFSPwW7BEMHXlSpmVBGrcUhQHqwexjku3e+OQoJvRRRQFYugIIIBBGCDwINZUUHz3016ONsu6yoJtpc7hA4AZO595ATgfOTvU51IwIBByCMg1fHSDYsV5A8EwyjjiOKnkynkQeBr532lYzbLufFbojq21ikAwpHaOwdoPmnuNAxpbf3rFuphwZD5zcox2nv7BRf3rFuphwZD5zcox2nv7BXTYWSxLurk51ZjxY9pNB7Y2axLurz1ZjxY9pNa9rLmIgglcr1gXiU3hvY793NdlcG174xr5OC5BIzyA4sRx7B3kigfdDbgPCxJzJ1jGXs3m8rI/hIIx780+pB0N2Q1vCd8brOQd3jugKAAe/tp/Qce2pQlvMx4CN8/hNJPBzEVsUzzZiPRmuLpXtNrphZWuGLfLONQo7MjT0+ypbYWixRpGgwqKAPVQebR+Rl/y3/lNR3wCebe+mH9pakW0fkZf8t/5TUd8Anm3vph/aWgb+G2JjYKRnCzqW9G6w19ZFT2CUMqsODKCMdhGRS/pNsgXdrLAdC6ndJ5MNVPtqP+DDb/AF1v4vLlbi28h1bjgaA69nA9mO+gmlV5siVF2gvi7F0M0ygjXKOvWSnhqqTAAPwzKRk40sMGq96Lz+J3XUyjgkdtvfR3Wcwtw82UMRkfPTHMUFgkZ0Oo5g1F7BvEJlt2P91mP92Y/wCG54xEnkeKf6h2CpTXLtPZ8dxE8UoyjjB7e4g8iDqDQdVFIOj+0HV2tLlszoMxvjHXR/TH8Q4MB6edJunm2HkdNnWq7802BKAcYU8FzyDaljyUHmRQatkwf2xtAnjaxDyuwx72QNeczLk/8OMDi2l0gYpL0P6OpY2ywqd5vOlfGN9zxPo5AcgAKd0BRRRQFFFFAUk6XdF4NoW7QTrpxRx5yN9JT/TnS2+6Ry3EjW+zQjMhImuZATDER80Yx1j8sA4XiewwiwuduXkkyw3UbxxuF66ErHG3aEYxPvkcyNB2mgiF10bu9lymGWF5omyyTwozZ+8BkjlodR3ismuiP8G4/wCXk/6anzdBdqSayXoB75p2P/1vEP09lbF8ExchprpWI/8ATqx9sjMaCrpukcSnBWTe+iUIP60vO2B4ykjxSmIbum4dd3eOBy87dP8Apq9rXwYwrjeurpu4GJB/shDD20wTwfWPzklk/wA2eVx7Gcj2Cgp2fp3plLWYjHFxuj266VGtqdJry4ITKxoeIhcE+s7xOfZX0pa9DLCPVLOBT29WvuptDZRp5kaL91QP2FB807Au7iJNy02dIc8W6uaRmI5ndjHs4CncUG3ZfMsio/ijCEfmyCvoKigodug+3ZgQzxxg5BBZRoRj5qtWewvBptiwDm1mtj1mN9WzjyQccVP0j2VetFBS8t50hhPxmz4ZVHExHU+gLJn/AG1Buk99dNOt0lhdWNyPOfdfdcY5qYhg6d4I48M19Q0UHzjYeFm5TAnt45D2xvut+Hysn0AVjt3ppb3bg7kkD9RMu9INN4brxEEHisi6d719CXOyoJPPhjb7yKf6Uiu/B3s2TjaRrnnHlD7UINAr2XtqCdFaOaJiyqSqyKSCRkjAOdDpTDFJL7wK7OfzTPH3LIGH/wBiMf1pa3gdlj//AM+0ZlxjAYEYx/luv7UGPhK2jFBbpIWxcq+9aburb4xnT6ONG5agcSKceCroa8Cte3mWvJxkhv8ADDHOO5jpns3VAxio1N4L77rllndL3cHkjxh4CpByCp3GIIOvHjWzY8O17jrBbXEkDQyFJY7m6SYoR2qLZTgjUHeOeVBctFQSOLbduhkea2utzUwrEUdwOIVgQA2OGQcnAqWbE2vFdQrNC28re1TzVhxDA6EGg76KKKDXcTqis7HCqCScZ0HcNarVul0O0ZWiku0srVTulHkEU9x3eVgxxnhp5Z7RVnVzXWz4pQRJGj547yg/uKCCwXMd8PFrV0t9mx5R3jIVp8aFIjnyYx85wMtnCkamprZyW8SLHG0SIgAVVZQAByAzSo9A9m/Ybb8pfdR8Atm/Ybb8pfdQO/H4vrE/GPfR4/F9Yn4x76SfALZv2G2/KX3UfALZv2G2/KX3UDvx+L6xPxj30ePxfWJ+Me+knwC2b9htvyl91HwC2b9htvyl91A78fi+sT8Y99Hj8X1ifjHvpJ8Atm/Ybb8pfdR8Atm/Ybb8pfdQO/H4vrE/GPfR4/F9Yn4x76SfALZv2G2/KX3UfALZv2G2/KX3UDvx+L6xPxj30ePxfWJ+Me+knwC2b9htvyl91HwC2b9htvyl91A78fi+sT8Y99Hj8X1ifjHvpJ8Atm/Ybb8pfdR8Atm/Ybb8pfdQO/H4vrE/GPfR4/F9Yn4x76SfALZv2G2/KX3UfALZv2G2/KX3UDvx+L6xPxj30ePxfWJ+Me+knwC2b9htvyl91HwC2b9htvyl91A78fi+sT8Y99RbpQOqkW/tWR5Y13Z4g4+Pi444/KJqVPew5jHd8Atm/Ybb8pfdR8Atm/Ybb8pfdQZR9ONnFFk8dtgGUMA0yBsH+EnOe7FQ/a3Sm1t7nxvZ8hmMhAu7eKN2Eo4CRCFwso9OGHHGM1PrPo7axDEdtCg/hjX3UxRABgAAd1Brs7kSIsi53WUEbwKnUcwdQe40VuooP//Z"/>
          <p:cNvSpPr>
            <a:spLocks noChangeAspect="1" noChangeArrowheads="1"/>
          </p:cNvSpPr>
          <p:nvPr/>
        </p:nvSpPr>
        <p:spPr bwMode="auto">
          <a:xfrm>
            <a:off x="154361" y="-144462"/>
            <a:ext cx="302419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7" name="Textfeld 56"/>
          <p:cNvSpPr txBox="1"/>
          <p:nvPr/>
        </p:nvSpPr>
        <p:spPr>
          <a:xfrm>
            <a:off x="3531806" y="355328"/>
            <a:ext cx="4820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rial" panose="020B0604020202020204" pitchFamily="34" charset="0"/>
                <a:cs typeface="Arial" panose="020B0604020202020204" pitchFamily="34" charset="0"/>
              </a:rPr>
              <a:t>Standort</a:t>
            </a:r>
            <a:r>
              <a:rPr lang="de-DE" sz="2800" b="1" baseline="0" dirty="0">
                <a:latin typeface="Arial" panose="020B0604020202020204" pitchFamily="34" charset="0"/>
                <a:cs typeface="Arial" panose="020B0604020202020204" pitchFamily="34" charset="0"/>
              </a:rPr>
              <a:t> Braunschweig</a:t>
            </a:r>
          </a:p>
        </p:txBody>
      </p:sp>
      <p:sp>
        <p:nvSpPr>
          <p:cNvPr id="41" name="Text Box 18"/>
          <p:cNvSpPr txBox="1">
            <a:spLocks noChangeArrowheads="1"/>
          </p:cNvSpPr>
          <p:nvPr/>
        </p:nvSpPr>
        <p:spPr bwMode="auto">
          <a:xfrm>
            <a:off x="4263861" y="991729"/>
            <a:ext cx="207597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18000" bIns="0">
            <a:spAutoFit/>
          </a:bodyPr>
          <a:lstStyle/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Mechanik</a:t>
            </a:r>
            <a:endParaRPr lang="en-US" sz="1700" dirty="0">
              <a:latin typeface="Arial" pitchFamily="34" charset="0"/>
              <a:cs typeface="Arial" pitchFamily="34" charset="0"/>
            </a:endParaRPr>
          </a:p>
          <a:p>
            <a:r>
              <a:rPr lang="en-US" sz="1700" dirty="0">
                <a:latin typeface="Arial" pitchFamily="34" charset="0"/>
                <a:cs typeface="Arial" pitchFamily="34" charset="0"/>
              </a:rPr>
              <a:t>und 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Akustik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Text Box 18"/>
          <p:cNvSpPr txBox="1">
            <a:spLocks noChangeArrowheads="1"/>
          </p:cNvSpPr>
          <p:nvPr/>
        </p:nvSpPr>
        <p:spPr bwMode="auto">
          <a:xfrm>
            <a:off x="7330907" y="2066333"/>
            <a:ext cx="207597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18000" bIns="0">
            <a:spAutoFit/>
          </a:bodyPr>
          <a:lstStyle/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Optik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Text Box 18"/>
          <p:cNvSpPr txBox="1">
            <a:spLocks noChangeArrowheads="1"/>
          </p:cNvSpPr>
          <p:nvPr/>
        </p:nvSpPr>
        <p:spPr bwMode="auto">
          <a:xfrm>
            <a:off x="4263861" y="1927833"/>
            <a:ext cx="22323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0" rIns="18000" bIns="0">
            <a:spAutoFit/>
          </a:bodyPr>
          <a:lstStyle/>
          <a:p>
            <a:pPr algn="l"/>
            <a:r>
              <a:rPr lang="en-US" sz="1700" dirty="0" err="1">
                <a:latin typeface="Arial" pitchFamily="34" charset="0"/>
                <a:cs typeface="Arial" pitchFamily="34" charset="0"/>
              </a:rPr>
              <a:t>Chemische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Physik</a:t>
            </a:r>
            <a:endParaRPr lang="en-US" sz="1700" dirty="0">
              <a:latin typeface="Arial" pitchFamily="34" charset="0"/>
              <a:cs typeface="Arial" pitchFamily="34" charset="0"/>
            </a:endParaRPr>
          </a:p>
          <a:p>
            <a:pPr algn="l"/>
            <a:r>
              <a:rPr lang="en-US" sz="1700" baseline="0" dirty="0">
                <a:latin typeface="Arial" pitchFamily="34" charset="0"/>
                <a:cs typeface="Arial" pitchFamily="34" charset="0"/>
              </a:rPr>
              <a:t>und </a:t>
            </a:r>
            <a:r>
              <a:rPr lang="en-US" sz="1700" baseline="0" dirty="0" err="1">
                <a:latin typeface="Arial" pitchFamily="34" charset="0"/>
                <a:cs typeface="Arial" pitchFamily="34" charset="0"/>
              </a:rPr>
              <a:t>E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xplosionsschutz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Text Box 18"/>
          <p:cNvSpPr txBox="1">
            <a:spLocks noChangeArrowheads="1"/>
          </p:cNvSpPr>
          <p:nvPr/>
        </p:nvSpPr>
        <p:spPr bwMode="auto">
          <a:xfrm>
            <a:off x="7330907" y="2837324"/>
            <a:ext cx="16825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0" rIns="18000" bIns="0">
            <a:spAutoFit/>
          </a:bodyPr>
          <a:lstStyle/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Ionisierende</a:t>
            </a:r>
            <a:endParaRPr lang="en-US" sz="1700" dirty="0">
              <a:latin typeface="Arial" pitchFamily="34" charset="0"/>
              <a:cs typeface="Arial" pitchFamily="34" charset="0"/>
            </a:endParaRPr>
          </a:p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Strahlung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xt Box 18"/>
          <p:cNvSpPr txBox="1">
            <a:spLocks noChangeArrowheads="1"/>
          </p:cNvSpPr>
          <p:nvPr/>
        </p:nvSpPr>
        <p:spPr bwMode="auto">
          <a:xfrm>
            <a:off x="7330907" y="1156906"/>
            <a:ext cx="207597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18000" bIns="0">
            <a:spAutoFit/>
          </a:bodyPr>
          <a:lstStyle/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Elektrizität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xt Box 18"/>
          <p:cNvSpPr txBox="1">
            <a:spLocks noChangeArrowheads="1"/>
          </p:cNvSpPr>
          <p:nvPr/>
        </p:nvSpPr>
        <p:spPr bwMode="auto">
          <a:xfrm>
            <a:off x="4263861" y="2837324"/>
            <a:ext cx="207597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18000" bIns="0">
            <a:spAutoFit/>
          </a:bodyPr>
          <a:lstStyle/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Fertigungs-messtechnik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Text Box 18"/>
          <p:cNvSpPr txBox="1">
            <a:spLocks noChangeArrowheads="1"/>
          </p:cNvSpPr>
          <p:nvPr/>
        </p:nvSpPr>
        <p:spPr bwMode="auto">
          <a:xfrm>
            <a:off x="7330907" y="4684265"/>
            <a:ext cx="207597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18000" bIns="0">
            <a:spAutoFit/>
          </a:bodyPr>
          <a:lstStyle/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Verwaltungs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-</a:t>
            </a:r>
          </a:p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dienste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Text Box 18"/>
          <p:cNvSpPr txBox="1">
            <a:spLocks noChangeArrowheads="1"/>
          </p:cNvSpPr>
          <p:nvPr/>
        </p:nvSpPr>
        <p:spPr bwMode="auto">
          <a:xfrm>
            <a:off x="4257310" y="4815070"/>
            <a:ext cx="207597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18000" bIns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aseline="0" dirty="0" err="1">
                <a:latin typeface="Arial" pitchFamily="34" charset="0"/>
                <a:cs typeface="Arial" pitchFamily="34" charset="0"/>
              </a:rPr>
              <a:t>Querschnittsdienste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8" name="Gruppieren 67"/>
          <p:cNvGrpSpPr/>
          <p:nvPr userDrawn="1"/>
        </p:nvGrpSpPr>
        <p:grpSpPr>
          <a:xfrm>
            <a:off x="3587332" y="6496266"/>
            <a:ext cx="5215518" cy="184151"/>
            <a:chOff x="3707904" y="6444000"/>
            <a:chExt cx="5256584" cy="184150"/>
          </a:xfrm>
        </p:grpSpPr>
        <p:pic>
          <p:nvPicPr>
            <p:cNvPr id="69" name="Picture 2" descr="D:\_daten\dienstliches\2014\ppt\PPT_HG_Folie_02.png"/>
            <p:cNvPicPr>
              <a:picLocks noChangeAspect="1" noChangeArrowheads="1"/>
            </p:cNvPicPr>
            <p:nvPr/>
          </p:nvPicPr>
          <p:blipFill>
            <a:blip r:embed="rId2" cstate="print"/>
            <a:srcRect l="3538" r="38975"/>
            <a:stretch>
              <a:fillRect/>
            </a:stretch>
          </p:blipFill>
          <p:spPr bwMode="auto">
            <a:xfrm>
              <a:off x="3707904" y="6444000"/>
              <a:ext cx="5256584" cy="184150"/>
            </a:xfrm>
            <a:prstGeom prst="rect">
              <a:avLst/>
            </a:prstGeom>
            <a:noFill/>
          </p:spPr>
        </p:pic>
        <p:sp>
          <p:nvSpPr>
            <p:cNvPr id="70" name="Rechteck 69"/>
            <p:cNvSpPr>
              <a:spLocks noChangeAspect="1"/>
            </p:cNvSpPr>
            <p:nvPr/>
          </p:nvSpPr>
          <p:spPr>
            <a:xfrm flipH="1" flipV="1">
              <a:off x="6228184" y="6528527"/>
              <a:ext cx="71976" cy="72000"/>
            </a:xfrm>
            <a:prstGeom prst="rect">
              <a:avLst/>
            </a:prstGeom>
            <a:solidFill>
              <a:srgbClr val="0073A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4000" b="1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38" name="Gerade Verbindung 37"/>
          <p:cNvCxnSpPr/>
          <p:nvPr userDrawn="1"/>
        </p:nvCxnSpPr>
        <p:spPr>
          <a:xfrm>
            <a:off x="3624293" y="6496259"/>
            <a:ext cx="5214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atumsplatzhalter 39"/>
          <p:cNvSpPr>
            <a:spLocks noGrp="1"/>
          </p:cNvSpPr>
          <p:nvPr>
            <p:ph type="dt" sz="half" idx="10"/>
          </p:nvPr>
        </p:nvSpPr>
        <p:spPr>
          <a:xfrm>
            <a:off x="-322005" y="6621116"/>
            <a:ext cx="3929063" cy="230400"/>
          </a:xfrm>
        </p:spPr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42" name="Foliennummernplatzhalter 4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4" name="Fußzeilenplatzhalter 4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39" name="Grafik 38" descr="D0347_1859.jpg"/>
          <p:cNvPicPr>
            <a:picLocks noChangeAspect="1"/>
          </p:cNvPicPr>
          <p:nvPr userDrawn="1"/>
        </p:nvPicPr>
        <p:blipFill>
          <a:blip r:embed="rId3" cstate="screen"/>
          <a:srcRect l="30798" r="34675"/>
          <a:stretch>
            <a:fillRect/>
          </a:stretch>
        </p:blipFill>
        <p:spPr>
          <a:xfrm>
            <a:off x="-559353" y="-146593"/>
            <a:ext cx="3799490" cy="7151187"/>
          </a:xfrm>
          <a:prstGeom prst="rect">
            <a:avLst/>
          </a:prstGeom>
        </p:spPr>
      </p:pic>
      <p:sp>
        <p:nvSpPr>
          <p:cNvPr id="37" name="Text Box 18">
            <a:extLst>
              <a:ext uri="{FF2B5EF4-FFF2-40B4-BE49-F238E27FC236}">
                <a16:creationId xmlns:a16="http://schemas.microsoft.com/office/drawing/2014/main" id="{6EFBACC4-E491-402B-8C49-7E54707AF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3861" y="3752741"/>
            <a:ext cx="244172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0" rIns="18000" bIns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 err="1">
                <a:latin typeface="Arial" pitchFamily="34" charset="0"/>
                <a:cs typeface="Arial" pitchFamily="34" charset="0"/>
              </a:rPr>
              <a:t>Gesetzliche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und inter-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nationale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Metrologie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AA69F0FB-31A3-498C-AD6E-C5CF83B677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37525" y="1011837"/>
            <a:ext cx="576000" cy="576000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138C7582-C17F-450C-8AC7-EF1DB34A116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696854" y="1007405"/>
            <a:ext cx="576000" cy="57600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A49CC814-A3F1-4405-A26B-393F379F21A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37525" y="1916832"/>
            <a:ext cx="576000" cy="576000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B068BD92-38AB-4E95-A750-F260B04D44F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696854" y="2826323"/>
            <a:ext cx="576000" cy="576000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4B0BC6EC-233C-47F5-8B7F-A4D43C2FB61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637525" y="2826323"/>
            <a:ext cx="576000" cy="57600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65D876C4-EA3E-47B3-BCE6-3B61B901CF7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696854" y="1916832"/>
            <a:ext cx="576000" cy="576000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0D1D1DC7-74F0-4CB6-ACDA-95C48B8D59F0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696854" y="4660294"/>
            <a:ext cx="576000" cy="576000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4FEA212C-9BCD-47A9-BB5A-0D7AC1597425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637525" y="4657875"/>
            <a:ext cx="576000" cy="576000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F6255CF8-AE24-442C-A0E2-401DFA80F24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37525" y="3740097"/>
            <a:ext cx="576000" cy="576000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0FC6EF9F-ADC4-4E10-ACD6-8DAC046FD1A2}"/>
              </a:ext>
            </a:extLst>
          </p:cNvPr>
          <p:cNvSpPr txBox="1"/>
          <p:nvPr userDrawn="1"/>
        </p:nvSpPr>
        <p:spPr>
          <a:xfrm>
            <a:off x="4225393" y="5618590"/>
            <a:ext cx="2101475" cy="447056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 anchor="ctr" anchorCtr="0">
            <a:noAutofit/>
          </a:bodyPr>
          <a:lstStyle>
            <a:defPPr>
              <a:defRPr lang="de-DE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de-DE" sz="1700" dirty="0"/>
              <a:t>QUEST</a:t>
            </a:r>
            <a:br>
              <a:rPr lang="de-DE" sz="1700" dirty="0"/>
            </a:br>
            <a:r>
              <a:rPr lang="de-DE" sz="1700" dirty="0"/>
              <a:t>Institut an der PTB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73214B1-C914-479A-9D16-2E21D88E3CFA}"/>
              </a:ext>
            </a:extLst>
          </p:cNvPr>
          <p:cNvSpPr txBox="1"/>
          <p:nvPr userDrawn="1"/>
        </p:nvSpPr>
        <p:spPr>
          <a:xfrm>
            <a:off x="7291790" y="5418611"/>
            <a:ext cx="1742222" cy="844118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 anchor="ctr" anchorCtr="0">
            <a:noAutofit/>
          </a:bodyPr>
          <a:lstStyle>
            <a:defPPr>
              <a:defRPr lang="de-DE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de-DE" sz="1700" dirty="0"/>
              <a:t>Fundamentale </a:t>
            </a:r>
            <a:br>
              <a:rPr lang="de-DE" sz="1700" dirty="0"/>
            </a:br>
            <a:r>
              <a:rPr lang="de-DE" sz="1700" dirty="0"/>
              <a:t>Physik für </a:t>
            </a:r>
            <a:br>
              <a:rPr lang="de-DE" sz="1700" dirty="0"/>
            </a:br>
            <a:r>
              <a:rPr lang="de-DE" sz="1700" dirty="0"/>
              <a:t>Metrologie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1F9BB467-EDA4-484D-AA4D-FD1E790A024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637525" y="5575471"/>
            <a:ext cx="576000" cy="552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C496B41-EF69-4C0A-B2E9-7AF7179F500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96854" y="5550123"/>
            <a:ext cx="576000" cy="576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echts+Überschri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daten\dienstliches\2014\ppt\PPT_HG_Folie_0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444000"/>
            <a:ext cx="0" cy="0"/>
          </a:xfrm>
          <a:prstGeom prst="rect">
            <a:avLst/>
          </a:prstGeom>
          <a:noFill/>
        </p:spPr>
      </p:pic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106665" y="1296000"/>
            <a:ext cx="8712000" cy="5040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FontTx/>
              <a:buNone/>
              <a:defRPr/>
            </a:lvl2pPr>
            <a:lvl3pPr marL="542925" indent="0">
              <a:buFontTx/>
              <a:buNone/>
              <a:defRPr/>
            </a:lvl3pPr>
            <a:lvl4pPr marL="809625" indent="0">
              <a:buFontTx/>
              <a:buNone/>
              <a:defRPr baseline="0"/>
            </a:lvl4pPr>
            <a:lvl5pPr marL="1076325" indent="0"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7581034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9" name="Grafik 8" descr="PTB-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rechts+Linie+Überschri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daten\dienstliches\2014\ppt\PPT_HG_Folie_0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444000"/>
            <a:ext cx="0" cy="0"/>
          </a:xfrm>
          <a:prstGeom prst="rect">
            <a:avLst/>
          </a:prstGeom>
          <a:noFill/>
        </p:spPr>
      </p:pic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106665" y="1296000"/>
            <a:ext cx="8712000" cy="5040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FontTx/>
              <a:buNone/>
              <a:defRPr/>
            </a:lvl2pPr>
            <a:lvl3pPr marL="542925" indent="0">
              <a:buFontTx/>
              <a:buNone/>
              <a:defRPr/>
            </a:lvl3pPr>
            <a:lvl4pPr marL="809625" indent="0">
              <a:buFontTx/>
              <a:buNone/>
              <a:defRPr baseline="0"/>
            </a:lvl4pPr>
            <a:lvl5pPr marL="1076325" indent="0"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7581034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9" name="Grafik 8" descr="PTB-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inks+Überschri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daten\dienstliches\2014\ppt\PPT_HG_Folie_0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444000"/>
            <a:ext cx="0" cy="0"/>
          </a:xfrm>
          <a:prstGeom prst="rect">
            <a:avLst/>
          </a:prstGeom>
          <a:noFill/>
        </p:spPr>
      </p:pic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106665" y="1296000"/>
            <a:ext cx="8712000" cy="5040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FontTx/>
              <a:buNone/>
              <a:defRPr/>
            </a:lvl2pPr>
            <a:lvl3pPr marL="542925" indent="0">
              <a:buFontTx/>
              <a:buNone/>
              <a:defRPr/>
            </a:lvl3pPr>
            <a:lvl4pPr marL="809625" indent="0">
              <a:buFontTx/>
              <a:buNone/>
              <a:defRPr baseline="0"/>
            </a:lvl4pPr>
            <a:lvl5pPr marL="1076325" indent="0"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382400" y="218868"/>
            <a:ext cx="7581034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9" name="Grafik 8" descr="PTB-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inks+Linie+Überschri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daten\dienstliches\2014\ppt\PPT_HG_Folie_0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444000"/>
            <a:ext cx="0" cy="0"/>
          </a:xfrm>
          <a:prstGeom prst="rect">
            <a:avLst/>
          </a:prstGeom>
          <a:noFill/>
        </p:spPr>
      </p:pic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106664" y="1296000"/>
            <a:ext cx="8712000" cy="5040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FontTx/>
              <a:buNone/>
              <a:defRPr/>
            </a:lvl2pPr>
            <a:lvl3pPr marL="542925" indent="0">
              <a:buFontTx/>
              <a:buNone/>
              <a:defRPr/>
            </a:lvl3pPr>
            <a:lvl4pPr marL="809625" indent="0">
              <a:buFontTx/>
              <a:buNone/>
              <a:defRPr baseline="0"/>
            </a:lvl4pPr>
            <a:lvl5pPr marL="1076325" indent="0"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382400" y="218868"/>
            <a:ext cx="7581034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9" name="Grafik 8" descr="PTB-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Text+Lini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daten\dienstliches\2014\ppt\PPT_HG_Folie_0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444000"/>
            <a:ext cx="0" cy="0"/>
          </a:xfrm>
          <a:prstGeom prst="rect">
            <a:avLst/>
          </a:prstGeom>
          <a:noFill/>
        </p:spPr>
      </p:pic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106665" y="1296000"/>
            <a:ext cx="8712000" cy="5040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FontTx/>
              <a:buNone/>
              <a:defRPr/>
            </a:lvl2pPr>
            <a:lvl3pPr marL="542925" indent="0">
              <a:buFontTx/>
              <a:buNone/>
              <a:defRPr/>
            </a:lvl3pPr>
            <a:lvl4pPr marL="809625" indent="0">
              <a:buFontTx/>
              <a:buNone/>
              <a:defRPr baseline="0"/>
            </a:lvl4pPr>
            <a:lvl5pPr marL="1076325" indent="0"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5725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2" name="Gerade Verbindung 11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4" name="Grafik 13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5" name="Grafik 14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Aufzählung/Inhalteo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Aufzählung/InhalteoLinie+Log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2" name="Grafik 11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Aufzählung/Inhalte_Logo_Lini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2" name="Grafik 11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  <p:grpSp>
        <p:nvGrpSpPr>
          <p:cNvPr id="11" name="Gruppieren 10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4" name="Gerade Verbindung 13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6" name="Grafik 15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8" name="Grafik 17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Aufzählung/Inhalte+Logo+2 Lin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2" name="Grafik 11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  <p:cxnSp>
        <p:nvCxnSpPr>
          <p:cNvPr id="14" name="Gerade Verbindung 13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6" name="Gerade Verbindung 15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9" name="Grafik 18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20" name="Grafik 19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inks+Überschrift+Aufzählung/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1" name="Titel 6"/>
          <p:cNvSpPr>
            <a:spLocks noGrp="1"/>
          </p:cNvSpPr>
          <p:nvPr>
            <p:ph type="title"/>
          </p:nvPr>
        </p:nvSpPr>
        <p:spPr>
          <a:xfrm>
            <a:off x="1382400" y="218868"/>
            <a:ext cx="7581034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2" name="Grafik 11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nach Deckblat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 descr="data:image/jpeg;base64,/9j/4AAQSkZJRgABAQAAAQABAAD/2wCEAAkGBxQTEhQUExQWFhUXFhkbFRgVFx8cHxwgHBcdICAgHx0eHCggICIlHCAeJDEjJSkrLi4uGB8zODMsNyguLisBCgoKDg0OFxAPFiwcHSU3My43NSstLCs2Nzc3NzI3NzE3NS0sLCwsNywvMzcsNDQxLDcsLissKzEsLC00NSwsLP/AABEIALsAyAMBIgACEQEDEQH/xAAcAAACAgMBAQAAAAAAAAAAAAAABQYHAgMEAQj/xABMEAACAQMBBAQIDAMGBQQDAQABAgMABBEhBRIxQQYTUWEHFCIycYGR0RYjM0JSU1RykpOhsWKywRUkQ3OComOU0uHwZHSDo5WztDT/xAAaAQEAAwADAAAAAAAAAAAAAAAAAgQFAQMG/8QALREBAAIBAgQDBgcAAAAAAAAAAAECEQMEBRIhURQxwQYycaGx4RMVI0GR0fD/2gAMAwEAAhEDEQA/ALxooooCiiigKKKKAorTd3SRIXkdURRlmYgAekmoBtrwrwjK2UTXTfWE7kQ/1kEt6FHrFBYtct/tGKFd6aVIx2uwX9zVFbU6abQuZDFLP1CsuUFqN3OvlDfOWyNOGONKl2ZFvb5Xff6UhLt7WyaC4r/wo7MiBPjIfH1Ss/6qMUvl8LVvruW12/f1ar/O4P6VWV5bh43j5MpA9Y99a9kT78MbHjugH0jQ0FiP4XDy2fMdecsY09Wde79aYbK8Ik1zH1kOzpGXeZctPGNVOCDz491VtUu8GYxaP/7ib+c0El+GlyPO2bKf8ueNv5itZW3hJtTvCWK5h3GKuZIWKqwxkM6byAjPbWU8wRWdvNVSzegDJ/SkvQaFls4mbR5d6Z/vSsXP70E52Rt+2uhm3nil+44J9nGmVV9tLo9bTkNJChccHA3XB7Q64YHvzSro1tTaAEklvMJ7dZCkMd2SWdU0LCYajLZxvK2QAc0FrUVGdh9NIZ3EMqvbXB4RTDG9/luPJkH3TntAqTUBRRRQFFFFAUUUUBRRRQFFFR/pj0wttnRdZO2WbPVxrq7nsA7O/gM0Du5uEjVnkYKijLMxwAO8mqv6U+F4AOuzouv3fOnbzB91fOcjjyHpqEbd2pdbTkEl4dyEHMdqhO6O9z84+kezhWaKAAAMAcAKDXd3T3pWa5mNxnVAdI1z9GPgPSda2ilcsfi7GRBmJtZVHzT9JR+49dMkcEAg5B1BFBx7Wtyybyeeh3k9I4j1jSui0uRIiuOBGdeXaD6K6dl2c93KYbSMSMvyjscRx/fbtPJRqcGrA6N+CS1iGbom6cktusN2JSeO7GDr6WJ9VBWMe0Y2bcjLSv8ARhUyH2IDXRsbYF95YWxuSpdmTKqmAdeDsCNc6V9C2lpHEu7GiovYihR7BW6goRejm0uP9nyYz9ZHn2b2P1ptsFrywtZOu2dcbqvLIzB4sBTrw385GuauWtdzCHRkbVWUq3oIwaCj+k/TN5bR41tJk8YURo+8hHl9ytnUZxwqQWfTWyz1ZZ4NwKAJ0KYHBddV5aa8qhk9o62EsJ1ltHZdO2B8gjsyoB9BqV9DrlTtOLIUx3do6nOoO4ysBjgdGP60DLpTfnqFjhYdZdN1ULA6eUPKcEcQiZb2DiRTaxtFhjSJBhEUKo7gMVo2z4P0SRbnZ4SKdN74ps9S+/jeG6Pk2OB5a9moOmNex9rCbfVkaKaMgTQvjeQnhw0Knkw0NB0bS2dFcIY5o1kQ67rDOvaOw99Rq26QXVhcPDb79/bxIHmiY5lgBOFVZDkuSMkIQTheNOOkO1GiVY4QGuZSVhU8Bji7fwIDk+ocTW7YOyVtohGCWYktI7cXdvOY+k+wYFBJujPSe2v4+stpQ4GN5eDKTyZeIpxVT9IeizmUXlg/UXi51GAsoPzXHDXtPr5ESToB0+S+3oZk6i8j0lhY8cfOTPEdo5Z5jBITSiiigKKKKAoopV0n29FY20lxMcKg0HNjyUd5NAo8IXTiLZkO83lzvkQxDix7T2KOZ9QqjbGVryQ3lzKJp279IxyULy/87yd0cst5cPfXXysnya8kTkB6v/Nayu9mhjvITHJ9JOf3hwb10HdRSw7QaLAnXT6xNV9Y4r+tMY3DAEHIOoIoMq5+jXRuW4u/Fbd9yIrvytjPUjPzeWW1wO4mtlxMEVnbgoJPqq3fBhsDxWzDuPj7jEsx5jI8lfQq4Hpz20D/AGFsaG0hWG3QJGvIcSeZJ4knmTTCiigKKKKAooooKh6QWe5tO9jPmzpHKP8AUpjb+UVHei9xuDZcp4w3QiY9zFoj+pHsqa+EuLc2hYy4+UiniY96lHUfzew1Xkw3bW/C6GG4aRQR2FZB+ufZRy+jqivTXo+ZAt1bj+9wA7mNOtTQtE3aGxoeRwe0GTwShlVhwYAj1jNZ0cKv6IQiVfHnKtLcqCN3hHH82Jc6+TzPEnNSOlFvb+LX1zbYxHJ/eYMcBvnEq+qTDf8AyHspsTQe1AfCZs6MtDLC7JtBSPF+q1d8HgQNcD6R0GudKd3G25LgtFYANjR7lhmJO5frG7gcDmeR79jbDjt95gTJM/yk0mrv6+Q7FGgoOrwadODfRtFcL1d5FpKhGN7Gm8o9PEcjjkRU3qm+muymhlTaFu3VuhBkPIEaCQjmMeS45qQfm62b0W24t5brKBut5siHijjiv9QeYIPOgb0UUUBVAeEvbX9o7R6hdba0JBxqHk5+zzfUe2rY8JHSLxHZ80ykCTG5F95tB7OPqqjdgWPUwquMMdW9J/8AMeqgY0UUUAaXS7MKnegbqm5jGUPpXl6RTGig4dng3Nxb2ksTKZZkD41VkB3mw3eoxg8M19LCqH6Ipnalj3NK3siI/r+tXxQFFFFAUUVw7U2vBbLvTzRxL2yMFz6MnX1UHdRUHu/CrYLkRtLPj6mJiPxEBf1rRs/woxzFxFY3jdXu7+FjGN7O6cGUHXB9lBl4XI8R2UnNLxBnudHTHrJFVz1IaTaceT5SIcemJhp7BUs8IXTK2nt44fjIZhdW7dXcRtG2FlGSN4YIHaDUchGb25x863jIxzwXHuoLh6GXPWWFo/0oI/5BTmov4L2zsmy/yFHsqUUEB8JdyttcWF0+d0NNC26pJPWRhl0AyTvR4A/ipSLCe+GboGC3PC2B8tx/xmHAcPIX1k8Kk3hKUiC3kU4aO9tSD96UIf0Y17Qa4IVRQqKFVRhVAwAOwCtlFFBi6gggjIIwQeYNQrovP/Zl+YiW6ljGjk8Cjndhk9Mb/FMfovGTwOJvUZ6c2SNEszg7kW8s2OJhkwsv4Rhx3xjtoLToqO9BNqvPagSnM0LGGY9rJ870Mu6w7QwNFBW/h1vDPdWdkGIVQ00m72nReXIBvx1D/FrhfNmV+6RMH2qf6Uw6SXZn21fOdRFuxL3Y0/cNWVAu8cmXz4M98bBv0OD+9ejbMQ0cmM/8RSv6kYphXjKDodfTQYxTK3msG+6Qf2rOuGXZELHO4Ae1fJPtFYDZrr8nO47nw4/XB/WglXQJM7Vte6O4PsCD+tXfVGeCuKX+1U61kbdtpcbgI4so1BNXnQFJOk/Sm2sUDTv5TZ3I11d8cd1eOBzPAVGOmvhQgtg0dsyTTjQnOUQntI1dv4F17cVVLxSXEjTXTF2fiG4ns3tcADkg0HeaB/tbwlX9+SLUCzt8439GkbXkeA9XbxNJdmbGe4nKQRtc3AAMsszkhO+SRs7udfJGpxXVHayzSxW8GBLM26pI0RQMs5HYo/UgU4nxPcQ7JsyYrAGTxh1Pl3BjwJCzcd0vhc8/K5AV06+vTRpOpecRCVazbycJ2JGesBvZriVQwCbPtiyK4BwGlIYccZ4aVHvB9tJYute7u7q26zq+qkSMOj7u9nf3kOcZGMEcWq/oYooIwqhIokGgGFVQP0Ar596KSLPaGJsZXKkc8HUH/v3VT4BxD81vq15eSK4x++fPz/hW4hqztaVvjMZ6/BYSdII2RluZLe9tvnTwr5mcj46Eksg/jGR24pHtDomtjL10Epjgk3d2XV0i1zuyLnyomPz11XvBqDeKsy76kpOhZSVOMkaEHtyP3qwPBHtouj2cx3t1Q8OeaMcMuD9E8u/uq/p35+bpiY6S095s523JOeat4zWe8f3CwfBpfpFbxbPk+LuYI9UJ0kXOkkbDR0PaOGdcVNqqHaexmtwNwSPbI2/F1Xy9m3NoPpxn50R5A4zwqT9HOnKkIl3JF5eBDdRn4mbuyfk5O2NvVnlNTdfhMH90T/3dp/8A0x15WrwsFxs/MeA4uLYqSMgEXCYJHZmk7bCmkJ6+8lYc1gUQqfZl/YwoGt5exxDelkSNe12Cj9TSVumVu2RAJbk/+njZh63wFHrIrqtejFoh3hAjNzeTy2PpZ8k03UYGBoBwAoI949fy/J20UA18q4k3m/BHp/uNeHo9PKCLq9kZWBDR26LCpB4gnymI9BFSOigjXgvuWiuOqc5MsLIx7ZbOTqmb0tG0Z9AWiuJG6jaWcY3by2kzj5t3E8Dj0GSOE+kUUFe7El357yU8ZJ2fPbvM5/rTmkHRNcK+uciM8c8VP60/oCiiig0X0jLG7IMsFJUYzk+ika7QuMDJIPMeLSVI6KBd0b2vexXBktg0kwiKlRZyPhSw1wNRqMZpztjaO1rtCk42huHzkhspIgR2EhSSP3zUe2tfyxLeGJ2QtHbx5Q4OGlYkZGuu7W83PU3AivInjRiVjlSeXBx2+Vg9/DFHLdYbCaHzLC8B7TaSk+3crt8XuPsd7/ykv/RXJG6i+NrOropHxLieQE+ny9c/pjvrzo5Mk08sEgliliJ3SlzLk4JBIy2hGh780OiQ9GY5rddo30kE0Rt7Pdg66JoyWcsWK7wGcbq59Irs8GdmFu3XlBaRIPS7sSfXu13QbVmutn7R2fM2/cRW5aJzxljIODgfOUjdPbkdtc3g2uw15cHT462t5F15KXB/mFef9opt4acdp+tfTK5tsfh379PX7NuwtrrtbaIhcBra3aZwhGkhQoiFuRAJZgO8Z4Cqs6GpgROOLtcI3fuLCwz+M1Z3RzYX9j3ySu4ME7zRFzwTfKtFv8AMkMpPDOOGarforD8VaE85Lsj1JbL/AENa3AJ0I09Lw3u5/wBll8Sj9DU5uzaV3Z51H0g34l94Nb+id71F5C4V2AmkjKxoXYrJGHwFXUneB4d9aHObidh2qv4V/wC9e9GYppL2AWzBZDO775XeEaqgTfxz+djvAqxGPGbjHl1+ser0G5zPAdhz+9n5Yt6YW58Ih9lv/wDkpv8AopBtiytpy58V2hE0gxI0VlKN/wC+pjKP6xnU4IpEvUy3s2MvaWaFryedy7yvqMBuAJOgAAHknlSe22oqxm4lskIuG3bG2UyZOG1YkHeK6he1jwxipMY3vYLiG36trzaAtUZWPjOzpcLuOGXyydBkDTOKattu++um/wDxMv8A1VHdsK9vLeW4aRI5dnGV4DJvqj6HdXJOinOOetXK3GghfR7at490iSNI8RSQuWsngCkY3fKYnOcnT+GpnRRQFFFFBCulqhbiV+B8VhkyO2C8Rv0Bor3wgtrIAdf7MuB6zPHivKCv9nypA0iSOq7oRQWIGd0uumePm10nbcPzWL/cUt+wrs29YiLaM6FAR1s+MgcTIJR/tlHsrYoxoNPRQLxtJj5kEp+8Ao/3HP6UGa5PCONR/G5J9gA/emNFAtFrcHzp1H3I/wCpNe/2SD58srdvl7o/2gUxooIxtKzCLKiaBp7NeZ4rOefoFT3pds0T2sqYyQCyeldR7vXUNvIt5gCfOv4F9SRE8O7f/WrJNBAdor43syG4U/HW4BBHHK4B/YH1Vq6QMXht9pwaSLjrQOfL98g9x7qY9C4+pnvLNh5IbfQHmraHT0Yrm6KDxa5n2fLqj5aLPMEaj1r+qmgkqXrnqL+0G9LGpIQnSRGxvxn2aHkRXBJeJYT297bhnsGZwCq6xCQjrIZAPNZHwVB5bw1xmk+xrk7MuGtpj8RId6KQ6Aenl6fUedSuaxdXeW2dUeQYlR134Zh2SJz04MCDrXTuNvTXpNNSMxKdLzXyWTcrHNCwO7JG6HsKsCPYRXz50dVLe069iSxBwCe06Ko7z2dtTFrx4Ebq4bq1wGO7aypNATgn5OUBox3KcCoX0E2aL0MJorqZYAgjS2eNFG9vZ32c51wMboJ0NUfZ7YW4XbWm0xfOOX5+f2V99pzuq1pnEZ6/Ds4pLplQog35m3mfd13c6knsxUq6Pq+zdlT3r4WadVSAH5q67uOeTktj+EVLtl9EhjEkUNtb8Wt4SXMmPr528pwPogAdvemLja+0EKj+4WRyW+bI/dyxoPQB/FWjp05MznMz1lo7zeTuZpGOWtIxWO0Fe1tlGGzsNlxDE12wknPYNDrpnT9oyKb7AhS52zM6D4iwiWCEHkQCvqOQ9e9FboXN5e7VfPUxKY4M8woJY+wD8fdXV4HLUizeZvOnmZycchp++T66mpkvhEQLtCfPztmSH9Dj9qmcXRjCgw3d3FlRp1vWLnA5Shj6gRUQ8IOP7SOdd6wlA9StVm2WOqjwc/Fpr/oGf1oEgs9oIfJuYJV7JoSp/Ej8e/Fe/wBrXifK2O93206t/tkCEe01IKKBB8LYF+WSeDvlhcL+MAqfUa7rDb1tN8lcQuexZFJ/DnP6UxDUvvtiW83ysET/AHkHuoI50oBa5lUcTBaRfn3wH7CiufYWy4xtERQpuI16mVBJG7Z25cnXP+LPHpn5lFBr8LtmYr4S/NdY5R/oJil/2vGx7lFI6s7wu7KWW0WU6CJsSEcRFLhJNeweS/f1YqqNnSMUAfz1yrj+JTg/qKDpoorF3ABJIAHEk4FBlWq4uEjXedgo7ScVxPfvJpbrvf8AEfIQejm3q0rZBs0ZDSEyv2twH3V4D96BfbTCSW1Izh76U4Ix5kMGNOPM1ZdV5s9M3VpnJzcXTa+hFB/249VWHQQ3pZm1uob1RlD8XMO7kfZn1gdtdfTDY/jMST25+Nj8qNl+cDrj3eznUgvrRJY2jkGVYYIqH7LvpNnSC2uTvW7fITdnce79vRQdeytoQbTgMU4AkXz14EEfOXspas15szyWU3NqPNYcVH649emnKmHSfo25cXVmd2cakDg/eOWf3rb0b6YpN8XPiGYaFW0DejPA9xoM26YWksMmJQpKMN19DkqdKTeCPpHbWaXZuJAm8YiowSWx1mcAccZHtqSbX6P2zRyMYU3grEEDGu6eykfgT2RBN4y8sSSNGYdwuM7ueszjPoHsoHlztK62zmK1VrayOkszjypO5RppjkPWeVbumN2llaxbMsVzNMNxVByQG0Z2727dOZ4CnnS3plb2Ee7lXmxiOFDr3bwHmr/4KRdHNmeKiXau1HxO4yFb/DB4KB9MjQDlw7aDT0zAsNmw7Ogy80/xagfOyfLbuyxAHpPYanWwNlrbW8UC8I0AJ7TzPrNQzoXYS31ydqXS7q43bSPsXXyte7OvMknhirDoKt8III2rAc+dZz//AK5anPRPakU9tF1ThikaK68CpCDRgdR/WoX4QkztSz55tpxj/RL76k9rsNJ7e1lRzFOLeILNHjexuDRhwde4/odaCTUVHIdvvARHfqsZOizpnqX9JPybdzadh44kdAVruJwiM7eailm9AGT+lbKjnTi4TqVgdt0TtiQ8xEg35W9SDAP0nUc6D3wX2xkuDK64MUGWzylu5DM4z/CgjHoZa9qUeDyxZLMSOu7Jcs08i/RMnmr/AKUCr6FFFBILy2WWN43GVdSrDtBGDXzpeWb2l08Emc53CTzZB5D/APyRYPpjYcjX0jVaeGXowJYTdLkbibk4UZJTOVfTUmNsn7rNQVjNtTJ3YV61+eD5K+luHqGteJs0vg3Db55INEHq5+vNdGzSNzAVUKkqyrwBHHHaOYPMEV1UHijGg0HdXtFFAqgnEMkEhZd6JrjfjaRUby5CVZd8hSCpHA8jTC5271r5Wa4h4DdSNJV9OU3uPbnGlcV/cFm6mPdL48piMiMHn6TyFabnZMSRqqIgYsqB3+aXYLvkjXTOdOygf2t7OoSVJluoS4Vgse665OM6H5p4jFOdsbLjuYmikGh4EcQe0VxdGHMiyTn/ABXGh4/FqIyW/jbdyRyOmvGnVBCujl7JZzCyuWyp+Qk5Hu/7cjpT3bvRqC6+UXD8nXRv+/rrk6ebME1qzAeXF5aEaEY46+j9hTHo3tE3FtFKeLL5XpGh/Wgi0/Ry9t43EF1vx7pysnYF5Zzyzwrg8F+zr2dbpLS4W3X4vrWIyxzv7oXs+d2casLaPyMv+W/8pqO+ATzb30w/tLQS3oz0FtbImQ5lm1Jml4jmSBwXtzx76jNjbnbd400m8LCBsRIdBI3bj9+4gdtSbwobRMGzpivF8Rg/fOvr3c+ym3RbZotrSCEfNjGfvHVuHeTQbNuXrwxZijDuWRI11CgsQATgaKvE9wqM7U2pcxMUe9VpdN5Ley3wgPAsTJhcnhvHWpvVdxpG9/1UgjmXxybeTzg5eBGV2GoPU7pTXzetXhvGg4ekchuryC43TDFbwP1sk+EBO62irkkknkO2p90WQrZ2wYFSIY8g8R5IpBtXY0NlOLyO3j6k4Fwixj4vGcSoMaYyd4DiNeVTGOQMAykEEAgjgQeBoMZoVdSrqGUjBDDIPqqNnZdxZ+VZnrYOdrIdVH/Bc8PutkcACKlFFAt2LtuG5B6tjvLpJG43XQ9jIdRUY6o7R2h1a6xEmI9nUxODOdPrJNyIdyv2Cuzp9FEsaygmO5J3IZUIVhoSxY/ORVBZgezTXFSPwW7BEMHXlSpmVBGrcUhQHqwexjku3e+OQoJvRRRQFYugIIIBBGCDwINZUUHz3016ONsu6yoJtpc7hA4AZO595ATgfOTvU51IwIBByCMg1fHSDYsV5A8EwyjjiOKnkynkQeBr532lYzbLufFbojq21ikAwpHaOwdoPmnuNAxpbf3rFuphwZD5zcox2nv7BRf3rFuphwZD5zcox2nv7BXTYWSxLurk51ZjxY9pNB7Y2axLurz1ZjxY9pNa9rLmIgglcr1gXiU3hvY793NdlcG174xr5OC5BIzyA4sRx7B3kigfdDbgPCxJzJ1jGXs3m8rI/hIIx780+pB0N2Q1vCd8brOQd3jugKAAe/tp/Qce2pQlvMx4CN8/hNJPBzEVsUzzZiPRmuLpXtNrphZWuGLfLONQo7MjT0+ypbYWixRpGgwqKAPVQebR+Rl/y3/lNR3wCebe+mH9pakW0fkZf8t/5TUd8Anm3vph/aWgb+G2JjYKRnCzqW9G6w19ZFT2CUMqsODKCMdhGRS/pNsgXdrLAdC6ndJ5MNVPtqP+DDb/AF1v4vLlbi28h1bjgaA69nA9mO+gmlV5siVF2gvi7F0M0ygjXKOvWSnhqqTAAPwzKRk40sMGq96Lz+J3XUyjgkdtvfR3Wcwtw82UMRkfPTHMUFgkZ0Oo5g1F7BvEJlt2P91mP92Y/wCG54xEnkeKf6h2CpTXLtPZ8dxE8UoyjjB7e4g8iDqDQdVFIOj+0HV2tLlszoMxvjHXR/TH8Q4MB6edJunm2HkdNnWq7802BKAcYU8FzyDaljyUHmRQatkwf2xtAnjaxDyuwx72QNeczLk/8OMDi2l0gYpL0P6OpY2ywqd5vOlfGN9zxPo5AcgAKd0BRRRQFFFFAUk6XdF4NoW7QTrpxRx5yN9JT/TnS2+6Ry3EjW+zQjMhImuZATDER80Yx1j8sA4XiewwiwuduXkkyw3UbxxuF66ErHG3aEYxPvkcyNB2mgiF10bu9lymGWF5omyyTwozZ+8BkjlodR3ismuiP8G4/wCXk/6anzdBdqSayXoB75p2P/1vEP09lbF8ExchprpWI/8ATqx9sjMaCrpukcSnBWTe+iUIP60vO2B4ykjxSmIbum4dd3eOBy87dP8Apq9rXwYwrjeurpu4GJB/shDD20wTwfWPzklk/wA2eVx7Gcj2Cgp2fp3plLWYjHFxuj266VGtqdJry4ITKxoeIhcE+s7xOfZX0pa9DLCPVLOBT29WvuptDZRp5kaL91QP2FB807Au7iJNy02dIc8W6uaRmI5ndjHs4CncUG3ZfMsio/ijCEfmyCvoKigodug+3ZgQzxxg5BBZRoRj5qtWewvBptiwDm1mtj1mN9WzjyQccVP0j2VetFBS8t50hhPxmz4ZVHExHU+gLJn/AG1Buk99dNOt0lhdWNyPOfdfdcY5qYhg6d4I48M19Q0UHzjYeFm5TAnt45D2xvut+Hysn0AVjt3ppb3bg7kkD9RMu9INN4brxEEHisi6d719CXOyoJPPhjb7yKf6Uiu/B3s2TjaRrnnHlD7UINAr2XtqCdFaOaJiyqSqyKSCRkjAOdDpTDFJL7wK7OfzTPH3LIGH/wBiMf1pa3gdlj//AM+0ZlxjAYEYx/luv7UGPhK2jFBbpIWxcq+9aburb4xnT6ONG5agcSKceCroa8Cte3mWvJxkhv8ADDHOO5jpns3VAxio1N4L77rllndL3cHkjxh4CpByCp3GIIOvHjWzY8O17jrBbXEkDQyFJY7m6SYoR2qLZTgjUHeOeVBctFQSOLbduhkea2utzUwrEUdwOIVgQA2OGQcnAqWbE2vFdQrNC28re1TzVhxDA6EGg76KKKDXcTqis7HCqCScZ0HcNarVul0O0ZWiku0srVTulHkEU9x3eVgxxnhp5Z7RVnVzXWz4pQRJGj547yg/uKCCwXMd8PFrV0t9mx5R3jIVp8aFIjnyYx85wMtnCkamprZyW8SLHG0SIgAVVZQAByAzSo9A9m/Ybb8pfdR8Atm/Ybb8pfdQO/H4vrE/GPfR4/F9Yn4x76SfALZv2G2/KX3UfALZv2G2/KX3UDvx+L6xPxj30ePxfWJ+Me+knwC2b9htvyl91HwC2b9htvyl91A78fi+sT8Y99Hj8X1ifjHvpJ8Atm/Ybb8pfdR8Atm/Ybb8pfdQO/H4vrE/GPfR4/F9Yn4x76SfALZv2G2/KX3UfALZv2G2/KX3UDvx+L6xPxj30ePxfWJ+Me+knwC2b9htvyl91HwC2b9htvyl91A78fi+sT8Y99Hj8X1ifjHvpJ8Atm/Ybb8pfdR8Atm/Ybb8pfdQO/H4vrE/GPfR4/F9Yn4x76SfALZv2G2/KX3UfALZv2G2/KX3UDvx+L6xPxj30ePxfWJ+Me+knwC2b9htvyl91HwC2b9htvyl91A78fi+sT8Y99RbpQOqkW/tWR5Y13Z4g4+Pi444/KJqVPew5jHd8Atm/Ybb8pfdR8Atm/Ybb8pfdQZR9ONnFFk8dtgGUMA0yBsH+EnOe7FQ/a3Sm1t7nxvZ8hmMhAu7eKN2Eo4CRCFwso9OGHHGM1PrPo7axDEdtCg/hjX3UxRABgAAd1Brs7kSIsi53WUEbwKnUcwdQe40VuooP//Z"/>
          <p:cNvSpPr>
            <a:spLocks noChangeAspect="1" noChangeArrowheads="1"/>
          </p:cNvSpPr>
          <p:nvPr/>
        </p:nvSpPr>
        <p:spPr bwMode="auto">
          <a:xfrm>
            <a:off x="154361" y="-144462"/>
            <a:ext cx="302419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1" name="Text Box 18"/>
          <p:cNvSpPr txBox="1">
            <a:spLocks noChangeArrowheads="1"/>
          </p:cNvSpPr>
          <p:nvPr/>
        </p:nvSpPr>
        <p:spPr bwMode="auto">
          <a:xfrm>
            <a:off x="4366325" y="1264923"/>
            <a:ext cx="246957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0" rIns="18000" bIns="0">
            <a:spAutoFit/>
          </a:bodyPr>
          <a:lstStyle/>
          <a:p>
            <a:pPr algn="l"/>
            <a:r>
              <a:rPr lang="en-US" sz="1700" dirty="0" err="1">
                <a:latin typeface="Arial" pitchFamily="34" charset="0"/>
                <a:cs typeface="Arial" pitchFamily="34" charset="0"/>
              </a:rPr>
              <a:t>Temperatur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und  </a:t>
            </a:r>
          </a:p>
          <a:p>
            <a:pPr algn="l"/>
            <a:r>
              <a:rPr lang="en-US" sz="1700" dirty="0" err="1">
                <a:latin typeface="Arial" pitchFamily="34" charset="0"/>
                <a:cs typeface="Arial" pitchFamily="34" charset="0"/>
              </a:rPr>
              <a:t>Synchrotronstrahlung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xt Box 18"/>
          <p:cNvSpPr txBox="1">
            <a:spLocks noChangeArrowheads="1"/>
          </p:cNvSpPr>
          <p:nvPr/>
        </p:nvSpPr>
        <p:spPr bwMode="auto">
          <a:xfrm>
            <a:off x="4366326" y="2041170"/>
            <a:ext cx="336274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0" rIns="18000" bIns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 err="1">
                <a:latin typeface="Arial" pitchFamily="34" charset="0"/>
                <a:cs typeface="Arial" pitchFamily="34" charset="0"/>
              </a:rPr>
              <a:t>Medizinphysik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und 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metrologische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Informationstechnik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0" name="Gruppieren 39"/>
          <p:cNvGrpSpPr/>
          <p:nvPr userDrawn="1"/>
        </p:nvGrpSpPr>
        <p:grpSpPr>
          <a:xfrm>
            <a:off x="3587331" y="6496266"/>
            <a:ext cx="5036345" cy="184151"/>
            <a:chOff x="3707904" y="6444000"/>
            <a:chExt cx="5256584" cy="184150"/>
          </a:xfrm>
        </p:grpSpPr>
        <p:pic>
          <p:nvPicPr>
            <p:cNvPr id="30" name="Picture 2" descr="D:\_daten\dienstliches\2014\ppt\PPT_HG_Folie_02.png"/>
            <p:cNvPicPr>
              <a:picLocks noChangeAspect="1" noChangeArrowheads="1"/>
            </p:cNvPicPr>
            <p:nvPr/>
          </p:nvPicPr>
          <p:blipFill>
            <a:blip r:embed="rId2" cstate="print"/>
            <a:srcRect l="3538" r="38975"/>
            <a:stretch>
              <a:fillRect/>
            </a:stretch>
          </p:blipFill>
          <p:spPr bwMode="auto">
            <a:xfrm>
              <a:off x="3707904" y="6444000"/>
              <a:ext cx="5256584" cy="184150"/>
            </a:xfrm>
            <a:prstGeom prst="rect">
              <a:avLst/>
            </a:prstGeom>
            <a:noFill/>
          </p:spPr>
        </p:pic>
        <p:sp>
          <p:nvSpPr>
            <p:cNvPr id="33" name="Rechteck 32"/>
            <p:cNvSpPr>
              <a:spLocks noChangeAspect="1"/>
            </p:cNvSpPr>
            <p:nvPr/>
          </p:nvSpPr>
          <p:spPr>
            <a:xfrm flipH="1" flipV="1">
              <a:off x="6228184" y="6528527"/>
              <a:ext cx="71976" cy="72000"/>
            </a:xfrm>
            <a:prstGeom prst="rect">
              <a:avLst/>
            </a:prstGeom>
            <a:solidFill>
              <a:srgbClr val="0073A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40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6" name="Textfeld 65"/>
          <p:cNvSpPr txBox="1"/>
          <p:nvPr userDrawn="1"/>
        </p:nvSpPr>
        <p:spPr>
          <a:xfrm>
            <a:off x="3519245" y="355327"/>
            <a:ext cx="4820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rial" panose="020B0604020202020204" pitchFamily="34" charset="0"/>
                <a:cs typeface="Arial" panose="020B0604020202020204" pitchFamily="34" charset="0"/>
              </a:rPr>
              <a:t>Standort</a:t>
            </a:r>
            <a:r>
              <a:rPr lang="de-DE" sz="2800" b="1" baseline="0" dirty="0">
                <a:latin typeface="Arial" panose="020B0604020202020204" pitchFamily="34" charset="0"/>
                <a:cs typeface="Arial" panose="020B0604020202020204" pitchFamily="34" charset="0"/>
              </a:rPr>
              <a:t> Berlin</a:t>
            </a:r>
          </a:p>
        </p:txBody>
      </p:sp>
      <p:cxnSp>
        <p:nvCxnSpPr>
          <p:cNvPr id="21" name="Gerade Verbindung 20"/>
          <p:cNvCxnSpPr/>
          <p:nvPr userDrawn="1"/>
        </p:nvCxnSpPr>
        <p:spPr>
          <a:xfrm>
            <a:off x="3624293" y="6496259"/>
            <a:ext cx="5214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Grafik 23" descr="D0799_031.tif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3632695" y="3440960"/>
            <a:ext cx="5214938" cy="2775277"/>
          </a:xfrm>
          <a:prstGeom prst="rect">
            <a:avLst/>
          </a:prstGeom>
        </p:spPr>
      </p:pic>
      <p:pic>
        <p:nvPicPr>
          <p:cNvPr id="29" name="Grafik 28" descr="D0347_672_entzerrt.jp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>
          <a:xfrm>
            <a:off x="-612028" y="-27384"/>
            <a:ext cx="3786608" cy="6892247"/>
          </a:xfrm>
          <a:prstGeom prst="rect">
            <a:avLst/>
          </a:prstGeom>
        </p:spPr>
      </p:pic>
      <p:sp>
        <p:nvSpPr>
          <p:cNvPr id="22" name="Datumsplatzhalter 21"/>
          <p:cNvSpPr>
            <a:spLocks noGrp="1"/>
          </p:cNvSpPr>
          <p:nvPr>
            <p:ph type="dt" sz="half" idx="10"/>
          </p:nvPr>
        </p:nvSpPr>
        <p:spPr>
          <a:xfrm>
            <a:off x="-607789" y="6610667"/>
            <a:ext cx="3929063" cy="230400"/>
          </a:xfrm>
        </p:spPr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25" name="Foliennummernplatzhalt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6" name="Fußzeilenplatzhalter 2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16A7C71-44BC-4173-A2F1-FAB03F459E4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50468" y="2014780"/>
            <a:ext cx="576000" cy="576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DCF401A-3929-474F-A440-F637189A98C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50468" y="1238533"/>
            <a:ext cx="576000" cy="576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inks+Überschrift+Aufzählung/Inhalte_Lini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1" name="Titel 6"/>
          <p:cNvSpPr>
            <a:spLocks noGrp="1"/>
          </p:cNvSpPr>
          <p:nvPr>
            <p:ph type="title"/>
          </p:nvPr>
        </p:nvSpPr>
        <p:spPr>
          <a:xfrm>
            <a:off x="1382400" y="218868"/>
            <a:ext cx="7581034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2" name="Grafik 11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8" name="Gerade Verbindung 7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inks+Überschrift+Aufzählung/Inhalte+Lini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1" name="Titel 6"/>
          <p:cNvSpPr>
            <a:spLocks noGrp="1"/>
          </p:cNvSpPr>
          <p:nvPr>
            <p:ph type="title"/>
          </p:nvPr>
        </p:nvSpPr>
        <p:spPr>
          <a:xfrm>
            <a:off x="1381492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4" name="Grafik 13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15" name="Gerade Verbindung 14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8" name="Gerade Verbindung 17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20" name="Grafik 19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21" name="Grafik 20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Gegenüber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16"/>
          <p:cNvSpPr>
            <a:spLocks noGrp="1"/>
          </p:cNvSpPr>
          <p:nvPr>
            <p:ph sz="quarter" idx="13"/>
          </p:nvPr>
        </p:nvSpPr>
        <p:spPr>
          <a:xfrm>
            <a:off x="95813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16"/>
          <p:cNvSpPr>
            <a:spLocks noGrp="1"/>
          </p:cNvSpPr>
          <p:nvPr>
            <p:ph sz="quarter" idx="14"/>
          </p:nvPr>
        </p:nvSpPr>
        <p:spPr>
          <a:xfrm>
            <a:off x="4568088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Gegenüberstellung+Logo r+2 Lin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16"/>
          <p:cNvSpPr>
            <a:spLocks noGrp="1"/>
          </p:cNvSpPr>
          <p:nvPr>
            <p:ph sz="quarter" idx="13"/>
          </p:nvPr>
        </p:nvSpPr>
        <p:spPr>
          <a:xfrm>
            <a:off x="95813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16"/>
          <p:cNvSpPr>
            <a:spLocks noGrp="1"/>
          </p:cNvSpPr>
          <p:nvPr>
            <p:ph sz="quarter" idx="14"/>
          </p:nvPr>
        </p:nvSpPr>
        <p:spPr>
          <a:xfrm>
            <a:off x="4568088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1" name="Grafik 10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grpSp>
        <p:nvGrpSpPr>
          <p:cNvPr id="16" name="Gruppieren 15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7" name="Gerade Verbindung 16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9" name="Grafik 18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20" name="Grafik 19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+Überschrift+Gegenüberstellung+2 Lin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16"/>
          <p:cNvSpPr>
            <a:spLocks noGrp="1"/>
          </p:cNvSpPr>
          <p:nvPr>
            <p:ph sz="quarter" idx="13"/>
          </p:nvPr>
        </p:nvSpPr>
        <p:spPr>
          <a:xfrm>
            <a:off x="95813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16"/>
          <p:cNvSpPr>
            <a:spLocks noGrp="1"/>
          </p:cNvSpPr>
          <p:nvPr>
            <p:ph sz="quarter" idx="14"/>
          </p:nvPr>
        </p:nvSpPr>
        <p:spPr>
          <a:xfrm>
            <a:off x="4568088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itel 6"/>
          <p:cNvSpPr>
            <a:spLocks noGrp="1"/>
          </p:cNvSpPr>
          <p:nvPr>
            <p:ph type="title"/>
          </p:nvPr>
        </p:nvSpPr>
        <p:spPr>
          <a:xfrm>
            <a:off x="1381492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1" name="Grafik 10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grpSp>
        <p:nvGrpSpPr>
          <p:cNvPr id="16" name="Gruppieren 15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7" name="Gerade Verbindung 16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9" name="Grafik 18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20" name="Grafik 19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Gegenüberstellung+Lini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16"/>
          <p:cNvSpPr>
            <a:spLocks noGrp="1"/>
          </p:cNvSpPr>
          <p:nvPr>
            <p:ph sz="quarter" idx="13"/>
          </p:nvPr>
        </p:nvSpPr>
        <p:spPr>
          <a:xfrm>
            <a:off x="95813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16"/>
          <p:cNvSpPr>
            <a:spLocks noGrp="1"/>
          </p:cNvSpPr>
          <p:nvPr>
            <p:ph sz="quarter" idx="14"/>
          </p:nvPr>
        </p:nvSpPr>
        <p:spPr>
          <a:xfrm>
            <a:off x="4568088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grpSp>
        <p:nvGrpSpPr>
          <p:cNvPr id="13" name="Gruppieren 12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4" name="Gerade Verbindung 13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6" name="Grafik 15" descr="Schriftzug 1.jpg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7" name="Grafik 16" descr="Schriftzug 2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essu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Impresum_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793" y="3426524"/>
            <a:ext cx="1981200" cy="30266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arbeitungshinwe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 userDrawn="1"/>
        </p:nvSpPr>
        <p:spPr>
          <a:xfrm>
            <a:off x="264320" y="188640"/>
            <a:ext cx="8279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Bearbeitungshinweise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64323" y="1196752"/>
            <a:ext cx="86301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Kopf- und Fußzeile</a:t>
            </a:r>
            <a:r>
              <a:rPr lang="de-DE" sz="1200" b="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(ist im Folienmaster hinterlegt):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Aktivieren</a:t>
            </a: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der Kopf- und Fußzeile in der Bearbeitungsansicht: </a:t>
            </a:r>
            <a:b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Registerkarte „Einfügen“ aufrufen/Kopf-Fußzeile-Feld öffnen/ Felder „Datum“, „Foliennummer“ und „Fußzeile“ anhaken/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benötigte Daten in die Felder des Fensters eingeben/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Entscheiden, ob diese Daten für alle oder eine Folie übernommen werden sollen.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Deaktivieren</a:t>
            </a: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der Bearbeitungsansicht: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Registerkarte „Einfügen“ aufrufen/Kopf-Fußzeile-Feld öffnen/die Häkchen entfernen, für alle Folien oder für die aktuell bearbeitete  übernehmen.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264321" y="836721"/>
            <a:ext cx="854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Bitte nach</a:t>
            </a: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Möglichkeit </a:t>
            </a:r>
            <a:r>
              <a:rPr lang="de-DE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nicht den Folienmaster</a:t>
            </a: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verändern.</a:t>
            </a:r>
          </a:p>
          <a:p>
            <a:endParaRPr lang="de-DE" sz="1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64323" y="3789040"/>
            <a:ext cx="86301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Falls Sie für Ihren Vortrag Fotos z. B. Ihres Arbeitsbereiches benötigen, wenden Sie sich bitte an die Bildstelle (Z.169). </a:t>
            </a:r>
          </a:p>
          <a:p>
            <a:endParaRPr lang="de-DE" sz="1200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 Verwendung</a:t>
            </a:r>
            <a:r>
              <a:rPr lang="de-DE" sz="1200" b="1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der Layout-Angebote „Standort Braunschweig“ und „Standort Berlin“ ist optional, ebenfalls die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Verwendung der Schlussfolie</a:t>
            </a: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diese sollte nicht für Präsentationen in großen Räumen eingesetzt werden.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Bitte verzichten Sie am Schluss des Vortrags auf den nicht mehr zeitgemäßen Satz „Vielen Dank für Ihre Aufmerksamkeit“ – ersetzen Sie ihn durch ein aussagekräftiges Foto, eine Aufforderung zur Diskussion o. ä. </a:t>
            </a:r>
          </a:p>
          <a:p>
            <a:endParaRPr lang="de-DE" sz="1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64320" y="3140974"/>
            <a:ext cx="71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baseline="0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Um Logos usw. rasch ein- oder auszublenden, können Sie die in der Registerkarte „Entwurf“ ganz rechts außen das Feld „Hintergrundformate einblenden“ aktivieren bzw. deaktivieren.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7849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vorga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 userDrawn="1"/>
        </p:nvSpPr>
        <p:spPr>
          <a:xfrm>
            <a:off x="264320" y="188640"/>
            <a:ext cx="8279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Gestaltungshilfen</a:t>
            </a:r>
            <a:r>
              <a:rPr lang="de-DE" sz="28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: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375647" y="1177117"/>
            <a:ext cx="1660047" cy="1377095"/>
          </a:xfrm>
          <a:prstGeom prst="rect">
            <a:avLst/>
          </a:prstGeom>
          <a:solidFill>
            <a:srgbClr val="009BC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8" name="Textfeld 7"/>
          <p:cNvSpPr txBox="1"/>
          <p:nvPr userDrawn="1"/>
        </p:nvSpPr>
        <p:spPr>
          <a:xfrm>
            <a:off x="2107138" y="1106784"/>
            <a:ext cx="2336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PTB-Blau: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Farbmodell RGB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 = 0</a:t>
            </a:r>
          </a:p>
          <a:p>
            <a:r>
              <a:rPr lang="de-DE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G = 155</a:t>
            </a:r>
          </a:p>
          <a:p>
            <a:r>
              <a:rPr lang="de-DE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B = 206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264320" y="3356992"/>
            <a:ext cx="77161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Überschrift</a:t>
            </a:r>
            <a:r>
              <a:rPr lang="de-DE" sz="1400" b="1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1: Arial 28 Fettdruck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Überschrift 2</a:t>
            </a:r>
            <a:r>
              <a:rPr lang="de-DE" sz="14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Texte: Arial 24</a:t>
            </a:r>
            <a:endParaRPr lang="de-DE" sz="1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400" b="0" i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b="0" i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einem Vortrag</a:t>
            </a:r>
            <a:r>
              <a:rPr lang="de-DE" sz="1400" b="0" i="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verwendete Schriftgrößen sollen nicht kleiner als 18, besser 20 </a:t>
            </a:r>
            <a:r>
              <a:rPr lang="de-DE" sz="1400" b="0" i="0" baseline="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r>
              <a:rPr lang="de-DE" sz="1400" b="0" i="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sein; Schriften ohne Serifen können die Zuschauer besser entziffern. In einer Präsentation möglichst eine Schriftart beibehalten</a:t>
            </a:r>
            <a:r>
              <a:rPr lang="de-DE" sz="1800" b="0" i="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de-DE" sz="1800" b="0" i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 userDrawn="1"/>
        </p:nvSpPr>
        <p:spPr>
          <a:xfrm>
            <a:off x="4232825" y="1196752"/>
            <a:ext cx="1660922" cy="1396800"/>
          </a:xfrm>
          <a:prstGeom prst="rect">
            <a:avLst/>
          </a:prstGeom>
          <a:solidFill>
            <a:srgbClr val="0073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de-DE" sz="4000" b="1" kern="1200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5893747" y="1106784"/>
            <a:ext cx="296301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Blauton</a:t>
            </a:r>
            <a:r>
              <a:rPr lang="de-DE" sz="1400" b="1" baseline="0" dirty="0">
                <a:latin typeface="Arial" panose="020B0604020202020204" pitchFamily="34" charset="0"/>
                <a:cs typeface="Arial" panose="020B0604020202020204" pitchFamily="34" charset="0"/>
              </a:rPr>
              <a:t> nur zur Verwendung</a:t>
            </a:r>
            <a:br>
              <a:rPr lang="de-DE" sz="1400" b="1" baseline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400" b="1" baseline="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Präsentationen und deren Ausdruck: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Farbmodell RGB</a:t>
            </a:r>
          </a:p>
          <a:p>
            <a:r>
              <a:rPr lang="de-DE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R = 0</a:t>
            </a:r>
          </a:p>
          <a:p>
            <a:r>
              <a:rPr lang="de-DE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G = 115</a:t>
            </a:r>
          </a:p>
          <a:p>
            <a:r>
              <a:rPr lang="de-DE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B = 170</a:t>
            </a:r>
          </a:p>
          <a:p>
            <a:r>
              <a:rPr lang="de-DE" sz="1400" b="0" dirty="0">
                <a:latin typeface="Arial" panose="020B0604020202020204" pitchFamily="34" charset="0"/>
                <a:cs typeface="Arial" panose="020B0604020202020204" pitchFamily="34" charset="0"/>
              </a:rPr>
              <a:t>(Abweichung zum Ausgleich der veränderten</a:t>
            </a:r>
            <a:r>
              <a:rPr lang="de-DE" sz="1400" b="0" baseline="0" dirty="0">
                <a:latin typeface="Arial" panose="020B0604020202020204" pitchFamily="34" charset="0"/>
                <a:cs typeface="Arial" panose="020B0604020202020204" pitchFamily="34" charset="0"/>
              </a:rPr>
              <a:t> Darstellung des „PTB-Blaus“  durch den </a:t>
            </a:r>
            <a:r>
              <a:rPr lang="de-DE" sz="1400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Beamer</a:t>
            </a:r>
            <a:r>
              <a:rPr lang="de-DE" sz="1400" b="0" baseline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de-DE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7849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Überschrift+Gegenüberstellung+Logo r+2 Lin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1" name="Grafik 10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Photonische Druckmessung (AG 7.55), Tom Rubin, 9. Okt. 2019</a:t>
            </a:r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Seite </a:t>
            </a:r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6" name="Gruppieren 15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7" name="Gerade Verbindung 16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9" name="Grafik 18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20" name="Grafik 19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1801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gramm der PT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80573B-ABA1-4ECD-896F-39C04EDA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34A1562-91FB-46E0-B8FD-94730480B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65EF81-0A6F-4C16-AF45-B92B41105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DDEC2A-DB6D-46C4-A169-F4C95EC2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6" name="Objekt 5">
            <a:hlinkClick r:id="" action="ppaction://ole?verb=0"/>
            <a:extLst>
              <a:ext uri="{FF2B5EF4-FFF2-40B4-BE49-F238E27FC236}">
                <a16:creationId xmlns:a16="http://schemas.microsoft.com/office/drawing/2014/main" id="{B471E996-9B38-4768-830C-C43F9B62869F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116127975"/>
              </p:ext>
            </p:extLst>
          </p:nvPr>
        </p:nvGraphicFramePr>
        <p:xfrm>
          <a:off x="92075" y="92075"/>
          <a:ext cx="8764588" cy="657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" name="Presentation" r:id="rId3" imgW="2828704" imgH="2121414" progId="PowerPoint.Show.12">
                  <p:embed/>
                </p:oleObj>
              </mc:Choice>
              <mc:Fallback>
                <p:oleObj name="Presentation" r:id="rId3" imgW="2828704" imgH="2121414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8764588" cy="6573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13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5" name="Titel 6"/>
          <p:cNvSpPr>
            <a:spLocks noGrp="1"/>
          </p:cNvSpPr>
          <p:nvPr>
            <p:ph type="title"/>
          </p:nvPr>
        </p:nvSpPr>
        <p:spPr>
          <a:xfrm>
            <a:off x="106664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7" name="Grafik 6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1099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rechts+Lini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06664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1099" y="325099"/>
            <a:ext cx="1188183" cy="431250"/>
          </a:xfrm>
          <a:prstGeom prst="rect">
            <a:avLst/>
          </a:prstGeom>
        </p:spPr>
      </p:pic>
      <p:cxnSp>
        <p:nvCxnSpPr>
          <p:cNvPr id="9" name="Gerade Verbindung 8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rechts+Lini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06664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1099" y="325099"/>
            <a:ext cx="1188183" cy="431250"/>
          </a:xfrm>
          <a:prstGeom prst="rect">
            <a:avLst/>
          </a:prstGeom>
        </p:spPr>
      </p:pic>
      <p:grpSp>
        <p:nvGrpSpPr>
          <p:cNvPr id="20" name="Gruppieren 19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21" name="Gerade Verbindung 20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23" name="Grafik 22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24" name="Grafik 23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rechts+2 Lin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06664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>
          <a:xfrm>
            <a:off x="123290" y="6627600"/>
            <a:ext cx="3929063" cy="230400"/>
          </a:xfrm>
        </p:spPr>
        <p:txBody>
          <a:bodyPr/>
          <a:lstStyle/>
          <a:p>
            <a:r>
              <a:rPr lang="de-DE" dirty="0"/>
              <a:t>07.05.2018</a:t>
            </a:r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>
          <a:xfrm>
            <a:off x="5026694" y="6627600"/>
            <a:ext cx="3929063" cy="230400"/>
          </a:xfrm>
        </p:spPr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1099" y="325099"/>
            <a:ext cx="1188183" cy="431250"/>
          </a:xfrm>
          <a:prstGeom prst="rect">
            <a:avLst/>
          </a:prstGeom>
        </p:spPr>
      </p:pic>
      <p:cxnSp>
        <p:nvCxnSpPr>
          <p:cNvPr id="9" name="Gerade Verbindung 8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0" name="Gerade Verbindung 9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1" name="Grafik 10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2" name="Grafik 11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381492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6666" y="188640"/>
            <a:ext cx="8315325" cy="77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8265" y="1602006"/>
            <a:ext cx="854392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30823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012676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250533" y="6627600"/>
            <a:ext cx="5715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73" r:id="rId3"/>
    <p:sldLayoutId id="2147483706" r:id="rId4"/>
    <p:sldLayoutId id="2147483668" r:id="rId5"/>
    <p:sldLayoutId id="2147483691" r:id="rId6"/>
    <p:sldLayoutId id="2147483678" r:id="rId7"/>
    <p:sldLayoutId id="2147483690" r:id="rId8"/>
    <p:sldLayoutId id="2147483692" r:id="rId9"/>
    <p:sldLayoutId id="2147483694" r:id="rId10"/>
    <p:sldLayoutId id="2147483693" r:id="rId11"/>
    <p:sldLayoutId id="2147483685" r:id="rId12"/>
    <p:sldLayoutId id="2147483666" r:id="rId13"/>
    <p:sldLayoutId id="2147483679" r:id="rId14"/>
    <p:sldLayoutId id="2147483702" r:id="rId15"/>
    <p:sldLayoutId id="2147483687" r:id="rId16"/>
    <p:sldLayoutId id="2147483700" r:id="rId17"/>
    <p:sldLayoutId id="2147483660" r:id="rId18"/>
    <p:sldLayoutId id="2147483661" r:id="rId19"/>
    <p:sldLayoutId id="2147483684" r:id="rId20"/>
    <p:sldLayoutId id="2147483703" r:id="rId21"/>
    <p:sldLayoutId id="2147483688" r:id="rId22"/>
    <p:sldLayoutId id="2147483704" r:id="rId23"/>
    <p:sldLayoutId id="2147483683" r:id="rId24"/>
    <p:sldLayoutId id="2147483650" r:id="rId25"/>
    <p:sldLayoutId id="2147483695" r:id="rId26"/>
    <p:sldLayoutId id="2147483696" r:id="rId27"/>
    <p:sldLayoutId id="2147483697" r:id="rId28"/>
    <p:sldLayoutId id="2147483689" r:id="rId29"/>
    <p:sldLayoutId id="2147483705" r:id="rId30"/>
    <p:sldLayoutId id="2147483677" r:id="rId31"/>
    <p:sldLayoutId id="2147483682" r:id="rId32"/>
    <p:sldLayoutId id="2147483667" r:id="rId33"/>
    <p:sldLayoutId id="2147483698" r:id="rId34"/>
    <p:sldLayoutId id="2147483699" r:id="rId35"/>
    <p:sldLayoutId id="2147483659" r:id="rId36"/>
    <p:sldLayoutId id="2147483664" r:id="rId37"/>
    <p:sldLayoutId id="2147483662" r:id="rId38"/>
    <p:sldLayoutId id="2147483707" r:id="rId3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66700" indent="-266700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42925" indent="-276225" algn="l" defTabSz="457200" rtl="0" eaLnBrk="1" latinLnBrk="0" hangingPunct="1">
        <a:spcBef>
          <a:spcPts val="12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09625" indent="-266700" algn="l" defTabSz="457200" rtl="0" eaLnBrk="1" latinLnBrk="0" hangingPunct="1">
        <a:spcBef>
          <a:spcPts val="12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76325" indent="-266700" algn="l" defTabSz="457200" rtl="0" eaLnBrk="1" latinLnBrk="0" hangingPunct="1">
        <a:spcBef>
          <a:spcPts val="12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343025" indent="-266700" algn="l" defTabSz="457200" rtl="0" eaLnBrk="1" latinLnBrk="0" hangingPunct="1">
        <a:spcBef>
          <a:spcPts val="12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b.de/" TargetMode="Externa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6.png"/><Relationship Id="rId7" Type="http://schemas.openxmlformats.org/officeDocument/2006/relationships/image" Target="NULL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9.jpeg"/><Relationship Id="rId5" Type="http://schemas.openxmlformats.org/officeDocument/2006/relationships/image" Target="../media/image28.wmf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8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3" Type="http://schemas.openxmlformats.org/officeDocument/2006/relationships/image" Target="../media/image40.png"/><Relationship Id="rId21" Type="http://schemas.openxmlformats.org/officeDocument/2006/relationships/image" Target="../media/image58.sv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sv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jpe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Arbeitsgruppe 7.55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75331" y="3645024"/>
            <a:ext cx="8751095" cy="1083171"/>
          </a:xfrm>
        </p:spPr>
        <p:txBody>
          <a:bodyPr>
            <a:normAutofit/>
          </a:bodyPr>
          <a:lstStyle/>
          <a:p>
            <a:r>
              <a:rPr lang="de-DE" dirty="0"/>
              <a:t>Photonische Druckmessung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ACD91D-9BB0-416F-86A4-462867B4C2C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Seite </a:t>
            </a:r>
            <a:fld id="{6C73A770-1660-45DE-B946-DFFC7041C5FD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58AA28A-97B6-4297-B011-CB05DD1F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0974892-3188-40AC-A388-0B9D45B38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75" y="1006015"/>
            <a:ext cx="7008779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58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ACD91D-9BB0-416F-86A4-462867B4C2C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Seite </a:t>
            </a:r>
            <a:fld id="{6C73A770-1660-45DE-B946-DFFC7041C5F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58AA28A-97B6-4297-B011-CB05DD1F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50CFCEE-08B1-40C2-9779-2A0881F35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921" y="1340768"/>
            <a:ext cx="578517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57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4DD5B-0746-4F5A-BD2C-7F2C9515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Ausgasverhalten des Abstandshalters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ACD91D-9BB0-416F-86A4-462867B4C2C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Seite </a:t>
            </a:r>
            <a:fld id="{6C73A770-1660-45DE-B946-DFFC7041C5FD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A3638F0-2D7E-454B-9D5E-9E09DB4E8F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825" y="1340768"/>
            <a:ext cx="7795264" cy="43848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87520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4DD5B-0746-4F5A-BD2C-7F2C9515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Ausgasverhalten des Abstandshalters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ACD91D-9BB0-416F-86A4-462867B4C2C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Seite </a:t>
            </a:r>
            <a:fld id="{6C73A770-1660-45DE-B946-DFFC7041C5FD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6888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ACD91D-9BB0-416F-86A4-462867B4C2C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Seite </a:t>
            </a:r>
            <a:fld id="{6C73A770-1660-45DE-B946-DFFC7041C5FD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1C500B-E248-4315-8333-D91B7FB96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89" y="1628800"/>
            <a:ext cx="6173061" cy="885949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999051BE-8A4B-48F8-A154-508F9F0A4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2309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2246533" y="3113718"/>
            <a:ext cx="6858000" cy="337917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2000" b="1" dirty="0">
                <a:latin typeface="Arial"/>
                <a:cs typeface="Arial"/>
              </a:rPr>
              <a:t>Physikalisch-Technische Bundesanstalt</a:t>
            </a:r>
          </a:p>
          <a:p>
            <a:r>
              <a:rPr lang="de-DE" sz="2000" b="1" dirty="0">
                <a:latin typeface="Arial"/>
                <a:cs typeface="Arial"/>
              </a:rPr>
              <a:t>Braunschweig und Berlin</a:t>
            </a:r>
          </a:p>
          <a:p>
            <a:r>
              <a:rPr lang="de-DE" sz="2000" dirty="0">
                <a:latin typeface="Arial"/>
                <a:cs typeface="Arial"/>
              </a:rPr>
              <a:t>Abbe Straße 2-12</a:t>
            </a:r>
          </a:p>
          <a:p>
            <a:pPr>
              <a:spcAft>
                <a:spcPts val="500"/>
              </a:spcAft>
            </a:pPr>
            <a:r>
              <a:rPr lang="de-DE" sz="2000" dirty="0">
                <a:latin typeface="Arial"/>
                <a:cs typeface="Arial"/>
              </a:rPr>
              <a:t>10587 Berlin</a:t>
            </a:r>
          </a:p>
          <a:p>
            <a:pPr>
              <a:spcAft>
                <a:spcPts val="500"/>
              </a:spcAft>
            </a:pPr>
            <a:endParaRPr lang="de-DE" sz="2000" dirty="0">
              <a:latin typeface="Arial"/>
              <a:cs typeface="Arial"/>
            </a:endParaRPr>
          </a:p>
          <a:p>
            <a:r>
              <a:rPr lang="de-DE" sz="2000" dirty="0">
                <a:latin typeface="Arial"/>
                <a:cs typeface="Arial"/>
              </a:rPr>
              <a:t>Patrick Asbahr</a:t>
            </a:r>
          </a:p>
          <a:p>
            <a:pPr>
              <a:tabLst>
                <a:tab pos="630238" algn="l"/>
              </a:tabLst>
            </a:pPr>
            <a:r>
              <a:rPr lang="de-DE" sz="2000" dirty="0">
                <a:latin typeface="Arial"/>
                <a:cs typeface="Arial"/>
              </a:rPr>
              <a:t>E-Mail: 	patrick.asbahr@ptb.de</a:t>
            </a:r>
          </a:p>
          <a:p>
            <a:pPr>
              <a:tabLst>
                <a:tab pos="630238" algn="l"/>
              </a:tabLst>
            </a:pPr>
            <a:endParaRPr lang="de-DE" sz="2000" dirty="0">
              <a:latin typeface="Arial"/>
              <a:cs typeface="Arial"/>
            </a:endParaRPr>
          </a:p>
          <a:p>
            <a:pPr>
              <a:lnSpc>
                <a:spcPts val="2200"/>
              </a:lnSpc>
            </a:pPr>
            <a:r>
              <a:rPr lang="de-DE" sz="2000" dirty="0">
                <a:latin typeface="Arial"/>
                <a:cs typeface="Arial"/>
                <a:hlinkClick r:id="rId2"/>
              </a:rPr>
              <a:t>www.ptb.de</a:t>
            </a:r>
            <a:endParaRPr lang="de-DE" sz="2000" dirty="0">
              <a:latin typeface="Arial"/>
              <a:cs typeface="Arial"/>
            </a:endParaRPr>
          </a:p>
          <a:p>
            <a:pPr>
              <a:lnSpc>
                <a:spcPts val="2200"/>
              </a:lnSpc>
            </a:pPr>
            <a:endParaRPr lang="de-DE"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74981A7-8C7C-490A-80CD-BDA41189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Refraktometrie</a:t>
            </a:r>
            <a:r>
              <a:rPr lang="de-DE" dirty="0"/>
              <a:t>: </a:t>
            </a:r>
            <a:r>
              <a:rPr lang="de-DE" dirty="0" err="1"/>
              <a:t>Virialkoeffizienten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8444AD-4B99-4DCC-9570-E898739542A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95BE69-74CE-467E-BC00-26FE1EB9F8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9F3E9BC-D382-49C4-AE6C-82119F81B56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4AB016F-7314-42DE-80E4-C3D672C43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14" y="996468"/>
            <a:ext cx="7159718" cy="471647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FB47FF8-A9A8-4EDB-BFC6-691A9F7EDFDD}"/>
              </a:ext>
            </a:extLst>
          </p:cNvPr>
          <p:cNvSpPr txBox="1"/>
          <p:nvPr/>
        </p:nvSpPr>
        <p:spPr>
          <a:xfrm>
            <a:off x="816806" y="6093296"/>
            <a:ext cx="880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Karl </a:t>
            </a:r>
            <a:r>
              <a:rPr lang="de-DE" sz="1200" dirty="0" err="1"/>
              <a:t>Jousten</a:t>
            </a:r>
            <a:r>
              <a:rPr lang="de-DE" sz="1200" dirty="0"/>
              <a:t>, </a:t>
            </a:r>
            <a:r>
              <a:rPr lang="de-DE" sz="1200" i="1" dirty="0"/>
              <a:t>et al. </a:t>
            </a:r>
            <a:r>
              <a:rPr lang="en-US" sz="1200" i="1" dirty="0"/>
              <a:t>Perspectives for a new realization of the pascal by </a:t>
            </a:r>
            <a:r>
              <a:rPr lang="de-DE" sz="1200" i="1" dirty="0" err="1"/>
              <a:t>optical</a:t>
            </a:r>
            <a:r>
              <a:rPr lang="de-DE" sz="1200" i="1" dirty="0"/>
              <a:t> </a:t>
            </a:r>
            <a:r>
              <a:rPr lang="de-DE" sz="1200" i="1" dirty="0" err="1"/>
              <a:t>methods</a:t>
            </a:r>
            <a:r>
              <a:rPr lang="de-DE" sz="1200" i="1" dirty="0"/>
              <a:t>.</a:t>
            </a:r>
            <a:r>
              <a:rPr lang="de-DE" sz="1200" dirty="0"/>
              <a:t> </a:t>
            </a:r>
            <a:r>
              <a:rPr lang="de-DE" sz="1200" dirty="0" err="1"/>
              <a:t>Metrologia</a:t>
            </a:r>
            <a:r>
              <a:rPr lang="de-DE" sz="1200" dirty="0"/>
              <a:t> </a:t>
            </a:r>
            <a:r>
              <a:rPr lang="de-DE" sz="1200" b="1" dirty="0"/>
              <a:t>54 </a:t>
            </a:r>
            <a:r>
              <a:rPr lang="de-DE" sz="1200" dirty="0"/>
              <a:t>S146 (2017)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12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558CA44D-A17B-4C31-BDA4-A8F70F1717C7}"/>
              </a:ext>
            </a:extLst>
          </p:cNvPr>
          <p:cNvGrpSpPr/>
          <p:nvPr/>
        </p:nvGrpSpPr>
        <p:grpSpPr>
          <a:xfrm>
            <a:off x="6619810" y="1306570"/>
            <a:ext cx="2431955" cy="4678515"/>
            <a:chOff x="6619810" y="1306570"/>
            <a:chExt cx="2431955" cy="4678515"/>
          </a:xfrm>
        </p:grpSpPr>
        <p:sp>
          <p:nvSpPr>
            <p:cNvPr id="7" name="Rechteck 55">
              <a:extLst>
                <a:ext uri="{FF2B5EF4-FFF2-40B4-BE49-F238E27FC236}">
                  <a16:creationId xmlns:a16="http://schemas.microsoft.com/office/drawing/2014/main" id="{52E8D6FB-8CC3-4297-BF2C-1CC2086C2C7D}"/>
                </a:ext>
              </a:extLst>
            </p:cNvPr>
            <p:cNvSpPr/>
            <p:nvPr/>
          </p:nvSpPr>
          <p:spPr>
            <a:xfrm>
              <a:off x="6619810" y="1306570"/>
              <a:ext cx="2279598" cy="46785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pic>
          <p:nvPicPr>
            <p:cNvPr id="9" name="Grafik 58">
              <a:extLst>
                <a:ext uri="{FF2B5EF4-FFF2-40B4-BE49-F238E27FC236}">
                  <a16:creationId xmlns:a16="http://schemas.microsoft.com/office/drawing/2014/main" id="{50572520-1C7A-4AA4-AC72-8790D3AAD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6627" y="2204864"/>
              <a:ext cx="2425138" cy="689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rubin01\Desktop\20150825 Vortrag zum Doktorandenseminar am 3_9_2015\Input\SI-Units.PNG">
              <a:extLst>
                <a:ext uri="{FF2B5EF4-FFF2-40B4-BE49-F238E27FC236}">
                  <a16:creationId xmlns:a16="http://schemas.microsoft.com/office/drawing/2014/main" id="{FE0349DE-B686-4DE6-8FE1-5132D6603C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l="79347"/>
            <a:stretch>
              <a:fillRect/>
            </a:stretch>
          </p:blipFill>
          <p:spPr bwMode="auto">
            <a:xfrm>
              <a:off x="8002691" y="4657967"/>
              <a:ext cx="598098" cy="619212"/>
            </a:xfrm>
            <a:prstGeom prst="rect">
              <a:avLst/>
            </a:prstGeom>
            <a:noFill/>
          </p:spPr>
        </p:pic>
        <p:pic>
          <p:nvPicPr>
            <p:cNvPr id="12" name="Picture 4" descr="C:\Users\rubin01\Desktop\20150825 Vortrag zum Doktorandenseminar am 3_9_2015\Input\SI-Units.PNG">
              <a:extLst>
                <a:ext uri="{FF2B5EF4-FFF2-40B4-BE49-F238E27FC236}">
                  <a16:creationId xmlns:a16="http://schemas.microsoft.com/office/drawing/2014/main" id="{BFA3E63D-322F-47E6-B79A-73DA622446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l="44756" r="40325"/>
            <a:stretch>
              <a:fillRect/>
            </a:stretch>
          </p:blipFill>
          <p:spPr bwMode="auto">
            <a:xfrm>
              <a:off x="7467505" y="4657967"/>
              <a:ext cx="432048" cy="619212"/>
            </a:xfrm>
            <a:prstGeom prst="rect">
              <a:avLst/>
            </a:prstGeom>
            <a:noFill/>
          </p:spPr>
        </p:pic>
        <p:sp>
          <p:nvSpPr>
            <p:cNvPr id="15" name="Textfeld 16">
              <a:extLst>
                <a:ext uri="{FF2B5EF4-FFF2-40B4-BE49-F238E27FC236}">
                  <a16:creationId xmlns:a16="http://schemas.microsoft.com/office/drawing/2014/main" id="{70B9050B-674B-4527-9342-4A7AB7DBA15C}"/>
                </a:ext>
              </a:extLst>
            </p:cNvPr>
            <p:cNvSpPr txBox="1"/>
            <p:nvPr/>
          </p:nvSpPr>
          <p:spPr>
            <a:xfrm>
              <a:off x="6977593" y="530603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latin typeface="Arial" pitchFamily="34" charset="0"/>
                  <a:cs typeface="Arial" pitchFamily="34" charset="0"/>
                </a:rPr>
                <a:t>K</a:t>
              </a:r>
            </a:p>
          </p:txBody>
        </p:sp>
        <p:sp>
          <p:nvSpPr>
            <p:cNvPr id="16" name="Textfeld 17">
              <a:extLst>
                <a:ext uri="{FF2B5EF4-FFF2-40B4-BE49-F238E27FC236}">
                  <a16:creationId xmlns:a16="http://schemas.microsoft.com/office/drawing/2014/main" id="{AE465E97-C83E-46DD-A3B2-B7DF5BACA60F}"/>
                </a:ext>
              </a:extLst>
            </p:cNvPr>
            <p:cNvSpPr txBox="1"/>
            <p:nvPr/>
          </p:nvSpPr>
          <p:spPr>
            <a:xfrm>
              <a:off x="8156691" y="530603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sp>
          <p:nvSpPr>
            <p:cNvPr id="22" name="Rechteck 71">
              <a:extLst>
                <a:ext uri="{FF2B5EF4-FFF2-40B4-BE49-F238E27FC236}">
                  <a16:creationId xmlns:a16="http://schemas.microsoft.com/office/drawing/2014/main" id="{07330FC8-76BF-4356-BA03-2765FF79462B}"/>
                </a:ext>
              </a:extLst>
            </p:cNvPr>
            <p:cNvSpPr/>
            <p:nvPr/>
          </p:nvSpPr>
          <p:spPr>
            <a:xfrm>
              <a:off x="6922571" y="4657967"/>
              <a:ext cx="432048" cy="619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23" name="Textfeld 24">
              <a:extLst>
                <a:ext uri="{FF2B5EF4-FFF2-40B4-BE49-F238E27FC236}">
                  <a16:creationId xmlns:a16="http://schemas.microsoft.com/office/drawing/2014/main" id="{C45F1803-06E4-4F20-8663-D8FCCB2F6779}"/>
                </a:ext>
              </a:extLst>
            </p:cNvPr>
            <p:cNvSpPr txBox="1"/>
            <p:nvPr/>
          </p:nvSpPr>
          <p:spPr>
            <a:xfrm>
              <a:off x="7483190" y="5306039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latin typeface="Arial" pitchFamily="34" charset="0"/>
                  <a:cs typeface="Arial" pitchFamily="34" charset="0"/>
                </a:rPr>
                <a:t>m</a:t>
              </a:r>
            </a:p>
          </p:txBody>
        </p:sp>
        <p:pic>
          <p:nvPicPr>
            <p:cNvPr id="24" name="Picture 4" descr="C:\Users\rubin01\Desktop\20150825 Vortrag zum Doktorandenseminar am 3_9_2015\Input\thermometer.png">
              <a:extLst>
                <a:ext uri="{FF2B5EF4-FFF2-40B4-BE49-F238E27FC236}">
                  <a16:creationId xmlns:a16="http://schemas.microsoft.com/office/drawing/2014/main" id="{8AD41CB2-A9AF-453C-B9A0-79E2BAFD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057593" y="4693791"/>
              <a:ext cx="145390" cy="560528"/>
            </a:xfrm>
            <a:prstGeom prst="rect">
              <a:avLst/>
            </a:prstGeom>
            <a:noFill/>
          </p:spPr>
        </p:pic>
        <p:sp>
          <p:nvSpPr>
            <p:cNvPr id="32" name="Textfeld 21">
              <a:extLst>
                <a:ext uri="{FF2B5EF4-FFF2-40B4-BE49-F238E27FC236}">
                  <a16:creationId xmlns:a16="http://schemas.microsoft.com/office/drawing/2014/main" id="{F2A58131-DBD9-49DA-899C-EB3C2660E5E4}"/>
                </a:ext>
              </a:extLst>
            </p:cNvPr>
            <p:cNvSpPr txBox="1"/>
            <p:nvPr/>
          </p:nvSpPr>
          <p:spPr>
            <a:xfrm>
              <a:off x="6619810" y="1320596"/>
              <a:ext cx="22795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Besonders nützlich im Vakuum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744DD5B-0746-4F5A-BD2C-7F2C9515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Quantum Pascal Projekt: Motivation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ACD91D-9BB0-416F-86A4-462867B4C2C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Seite </a:t>
            </a:r>
            <a:fld id="{6C73A770-1660-45DE-B946-DFFC7041C5FD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20" name="Textfeld 21">
            <a:extLst>
              <a:ext uri="{FF2B5EF4-FFF2-40B4-BE49-F238E27FC236}">
                <a16:creationId xmlns:a16="http://schemas.microsoft.com/office/drawing/2014/main" id="{B8BDAE66-5D3B-4222-8EF4-CC9C542551D5}"/>
              </a:ext>
            </a:extLst>
          </p:cNvPr>
          <p:cNvSpPr txBox="1"/>
          <p:nvPr/>
        </p:nvSpPr>
        <p:spPr>
          <a:xfrm>
            <a:off x="6538445" y="3645024"/>
            <a:ext cx="2429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latin typeface="Arial" pitchFamily="34" charset="0"/>
                <a:cs typeface="Arial" pitchFamily="34" charset="0"/>
              </a:rPr>
              <a:t>Methoden</a:t>
            </a:r>
          </a:p>
          <a:p>
            <a:pPr algn="ctr"/>
            <a:r>
              <a:rPr lang="de-DE" dirty="0">
                <a:latin typeface="Arial" pitchFamily="34" charset="0"/>
                <a:cs typeface="Arial" pitchFamily="34" charset="0"/>
              </a:rPr>
              <a:t>basierend auf Dichtemessungen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30882AFD-F8F6-4D10-A1D3-B644E1CC809E}"/>
              </a:ext>
            </a:extLst>
          </p:cNvPr>
          <p:cNvGrpSpPr/>
          <p:nvPr/>
        </p:nvGrpSpPr>
        <p:grpSpPr>
          <a:xfrm>
            <a:off x="166908" y="1306570"/>
            <a:ext cx="2279597" cy="4678515"/>
            <a:chOff x="166908" y="1306570"/>
            <a:chExt cx="2279597" cy="4678515"/>
          </a:xfrm>
        </p:grpSpPr>
        <p:sp>
          <p:nvSpPr>
            <p:cNvPr id="46" name="Rechteck 80">
              <a:extLst>
                <a:ext uri="{FF2B5EF4-FFF2-40B4-BE49-F238E27FC236}">
                  <a16:creationId xmlns:a16="http://schemas.microsoft.com/office/drawing/2014/main" id="{4528EF60-C966-4B69-9B00-9863AD7B0017}"/>
                </a:ext>
              </a:extLst>
            </p:cNvPr>
            <p:cNvSpPr/>
            <p:nvPr/>
          </p:nvSpPr>
          <p:spPr>
            <a:xfrm>
              <a:off x="166908" y="1306570"/>
              <a:ext cx="2279597" cy="46785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pic>
          <p:nvPicPr>
            <p:cNvPr id="8" name="Grafik 57">
              <a:extLst>
                <a:ext uri="{FF2B5EF4-FFF2-40B4-BE49-F238E27FC236}">
                  <a16:creationId xmlns:a16="http://schemas.microsoft.com/office/drawing/2014/main" id="{DD40ED25-2FA5-4A0D-8A7A-42237D396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098" y="1844824"/>
              <a:ext cx="1991402" cy="1374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C:\Users\rubin01\Desktop\20150825 Vortrag zum Doktorandenseminar am 3_9_2015\Input\SI-Units.PNG">
              <a:extLst>
                <a:ext uri="{FF2B5EF4-FFF2-40B4-BE49-F238E27FC236}">
                  <a16:creationId xmlns:a16="http://schemas.microsoft.com/office/drawing/2014/main" id="{31D11604-8633-42D1-8940-EB8227CC3A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r="78180"/>
            <a:stretch>
              <a:fillRect/>
            </a:stretch>
          </p:blipFill>
          <p:spPr bwMode="auto">
            <a:xfrm>
              <a:off x="372695" y="4643844"/>
              <a:ext cx="631899" cy="619212"/>
            </a:xfrm>
            <a:prstGeom prst="rect">
              <a:avLst/>
            </a:prstGeom>
            <a:noFill/>
          </p:spPr>
        </p:pic>
        <p:pic>
          <p:nvPicPr>
            <p:cNvPr id="13" name="Picture 4" descr="C:\Users\rubin01\Desktop\20150825 Vortrag zum Doktorandenseminar am 3_9_2015\Input\SI-Units.PNG">
              <a:extLst>
                <a:ext uri="{FF2B5EF4-FFF2-40B4-BE49-F238E27FC236}">
                  <a16:creationId xmlns:a16="http://schemas.microsoft.com/office/drawing/2014/main" id="{C40E4C5E-378B-4588-96F9-F5544CE36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l="79347"/>
            <a:stretch>
              <a:fillRect/>
            </a:stretch>
          </p:blipFill>
          <p:spPr bwMode="auto">
            <a:xfrm>
              <a:off x="1612206" y="4643844"/>
              <a:ext cx="598098" cy="619212"/>
            </a:xfrm>
            <a:prstGeom prst="rect">
              <a:avLst/>
            </a:prstGeom>
            <a:noFill/>
          </p:spPr>
        </p:pic>
        <p:pic>
          <p:nvPicPr>
            <p:cNvPr id="14" name="Picture 4" descr="C:\Users\rubin01\Desktop\20150825 Vortrag zum Doktorandenseminar am 3_9_2015\Input\SI-Units.PNG">
              <a:extLst>
                <a:ext uri="{FF2B5EF4-FFF2-40B4-BE49-F238E27FC236}">
                  <a16:creationId xmlns:a16="http://schemas.microsoft.com/office/drawing/2014/main" id="{E3F13E0F-3687-4EE5-BF66-91A1534B2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l="44756" r="40325"/>
            <a:stretch>
              <a:fillRect/>
            </a:stretch>
          </p:blipFill>
          <p:spPr bwMode="auto">
            <a:xfrm>
              <a:off x="1092775" y="4643844"/>
              <a:ext cx="432048" cy="619212"/>
            </a:xfrm>
            <a:prstGeom prst="rect">
              <a:avLst/>
            </a:prstGeom>
            <a:noFill/>
          </p:spPr>
        </p:pic>
        <p:sp>
          <p:nvSpPr>
            <p:cNvPr id="17" name="Textfeld 18">
              <a:extLst>
                <a:ext uri="{FF2B5EF4-FFF2-40B4-BE49-F238E27FC236}">
                  <a16:creationId xmlns:a16="http://schemas.microsoft.com/office/drawing/2014/main" id="{09859B36-63E0-460D-BAC7-7E73724AAE8F}"/>
                </a:ext>
              </a:extLst>
            </p:cNvPr>
            <p:cNvSpPr txBox="1"/>
            <p:nvPr/>
          </p:nvSpPr>
          <p:spPr>
            <a:xfrm>
              <a:off x="482803" y="529191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latin typeface="Arial" pitchFamily="34" charset="0"/>
                  <a:cs typeface="Arial" pitchFamily="34" charset="0"/>
                </a:rPr>
                <a:t>kg</a:t>
              </a:r>
            </a:p>
          </p:txBody>
        </p:sp>
        <p:sp>
          <p:nvSpPr>
            <p:cNvPr id="18" name="Textfeld 19">
              <a:extLst>
                <a:ext uri="{FF2B5EF4-FFF2-40B4-BE49-F238E27FC236}">
                  <a16:creationId xmlns:a16="http://schemas.microsoft.com/office/drawing/2014/main" id="{C58A4D64-87D7-425E-B10C-90DED1B598F7}"/>
                </a:ext>
              </a:extLst>
            </p:cNvPr>
            <p:cNvSpPr txBox="1"/>
            <p:nvPr/>
          </p:nvSpPr>
          <p:spPr>
            <a:xfrm>
              <a:off x="1092775" y="5291916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latin typeface="Arial" pitchFamily="34" charset="0"/>
                  <a:cs typeface="Arial" pitchFamily="34" charset="0"/>
                </a:rPr>
                <a:t>m</a:t>
              </a:r>
            </a:p>
          </p:txBody>
        </p:sp>
        <p:sp>
          <p:nvSpPr>
            <p:cNvPr id="19" name="Textfeld 20">
              <a:extLst>
                <a:ext uri="{FF2B5EF4-FFF2-40B4-BE49-F238E27FC236}">
                  <a16:creationId xmlns:a16="http://schemas.microsoft.com/office/drawing/2014/main" id="{3ECA3D20-00ED-487E-883B-B231AA084726}"/>
                </a:ext>
              </a:extLst>
            </p:cNvPr>
            <p:cNvSpPr txBox="1"/>
            <p:nvPr/>
          </p:nvSpPr>
          <p:spPr>
            <a:xfrm>
              <a:off x="1740847" y="529191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sp>
          <p:nvSpPr>
            <p:cNvPr id="21" name="Textfeld 22">
              <a:extLst>
                <a:ext uri="{FF2B5EF4-FFF2-40B4-BE49-F238E27FC236}">
                  <a16:creationId xmlns:a16="http://schemas.microsoft.com/office/drawing/2014/main" id="{74E042DC-AF10-4121-8510-C9214E97C2BE}"/>
                </a:ext>
              </a:extLst>
            </p:cNvPr>
            <p:cNvSpPr txBox="1"/>
            <p:nvPr/>
          </p:nvSpPr>
          <p:spPr>
            <a:xfrm>
              <a:off x="322877" y="3645024"/>
              <a:ext cx="192873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dirty="0">
                  <a:latin typeface="Arial" pitchFamily="34" charset="0"/>
                  <a:cs typeface="Arial" pitchFamily="34" charset="0"/>
                </a:rPr>
                <a:t>Status Quo</a:t>
              </a:r>
            </a:p>
            <a:p>
              <a:pPr algn="ctr"/>
              <a:r>
                <a:rPr lang="de-DE" dirty="0">
                  <a:latin typeface="Arial" pitchFamily="34" charset="0"/>
                  <a:cs typeface="Arial" pitchFamily="34" charset="0"/>
                </a:rPr>
                <a:t>der Realisierung:</a:t>
              </a:r>
            </a:p>
            <a:p>
              <a:pPr algn="ctr"/>
              <a:r>
                <a:rPr lang="de-DE" dirty="0">
                  <a:latin typeface="Arial" pitchFamily="34" charset="0"/>
                  <a:cs typeface="Arial" pitchFamily="34" charset="0"/>
                </a:rPr>
                <a:t>Kraft pro Fläche</a:t>
              </a:r>
            </a:p>
          </p:txBody>
        </p: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8D0D2C5B-9972-412B-B89D-D31344800359}"/>
              </a:ext>
            </a:extLst>
          </p:cNvPr>
          <p:cNvGrpSpPr/>
          <p:nvPr/>
        </p:nvGrpSpPr>
        <p:grpSpPr>
          <a:xfrm>
            <a:off x="2603246" y="4905314"/>
            <a:ext cx="3840931" cy="1079771"/>
            <a:chOff x="2603246" y="4905314"/>
            <a:chExt cx="3840931" cy="1079771"/>
          </a:xfrm>
        </p:grpSpPr>
        <p:cxnSp>
          <p:nvCxnSpPr>
            <p:cNvPr id="5" name="Gerader Verbinder 34">
              <a:extLst>
                <a:ext uri="{FF2B5EF4-FFF2-40B4-BE49-F238E27FC236}">
                  <a16:creationId xmlns:a16="http://schemas.microsoft.com/office/drawing/2014/main" id="{1D500400-C20B-45AC-A4F4-A1C4FABF7232}"/>
                </a:ext>
              </a:extLst>
            </p:cNvPr>
            <p:cNvCxnSpPr>
              <a:cxnSpLocks/>
            </p:cNvCxnSpPr>
            <p:nvPr/>
          </p:nvCxnSpPr>
          <p:spPr>
            <a:xfrm>
              <a:off x="3950612" y="5445224"/>
              <a:ext cx="2493565" cy="0"/>
            </a:xfrm>
            <a:prstGeom prst="line">
              <a:avLst/>
            </a:prstGeom>
            <a:noFill/>
            <a:ln w="508000">
              <a:solidFill>
                <a:schemeClr val="bg1"/>
              </a:solidFill>
              <a:tailEnd type="triangle" w="sm" len="sm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Rechteck 78">
              <a:extLst>
                <a:ext uri="{FF2B5EF4-FFF2-40B4-BE49-F238E27FC236}">
                  <a16:creationId xmlns:a16="http://schemas.microsoft.com/office/drawing/2014/main" id="{7A7D6101-BCEC-4928-99CD-DDEE053E5872}"/>
                </a:ext>
              </a:extLst>
            </p:cNvPr>
            <p:cNvSpPr/>
            <p:nvPr/>
          </p:nvSpPr>
          <p:spPr>
            <a:xfrm>
              <a:off x="4016923" y="5140895"/>
              <a:ext cx="206338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Neue Berechnungen</a:t>
              </a:r>
            </a:p>
            <a:p>
              <a:pPr algn="ctr"/>
              <a:r>
                <a:rPr lang="de-DE" sz="16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de-DE" sz="16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de-DE" sz="1600" baseline="-25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</a:t>
              </a:r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−1) &lt; 10</a:t>
              </a:r>
              <a:r>
                <a:rPr lang="de-DE" sz="1600" baseline="30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−6</a:t>
              </a:r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91FE4A-C3F7-4940-A787-94F46364A1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3246" y="4905314"/>
              <a:ext cx="1128254" cy="1079771"/>
              <a:chOff x="203" y="160"/>
              <a:chExt cx="1777" cy="1630"/>
            </a:xfrm>
          </p:grpSpPr>
          <p:pic>
            <p:nvPicPr>
              <p:cNvPr id="29" name="Picture 21" descr="Helium">
                <a:extLst>
                  <a:ext uri="{FF2B5EF4-FFF2-40B4-BE49-F238E27FC236}">
                    <a16:creationId xmlns:a16="http://schemas.microsoft.com/office/drawing/2014/main" id="{18FADDC3-6CF8-4A50-92FE-76C12F3DB6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79" y="160"/>
                <a:ext cx="1701" cy="16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" name="Text Box 24">
                <a:extLst>
                  <a:ext uri="{FF2B5EF4-FFF2-40B4-BE49-F238E27FC236}">
                    <a16:creationId xmlns:a16="http://schemas.microsoft.com/office/drawing/2014/main" id="{050E4BB5-8D34-496F-A202-B32C2CA3AD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3" y="177"/>
                <a:ext cx="920" cy="3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1000" dirty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Helium</a:t>
                </a:r>
              </a:p>
            </p:txBody>
          </p:sp>
        </p:grp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BBAF678-D78A-4C0E-8B4B-8BECE7EFF19D}"/>
              </a:ext>
            </a:extLst>
          </p:cNvPr>
          <p:cNvGrpSpPr/>
          <p:nvPr/>
        </p:nvGrpSpPr>
        <p:grpSpPr>
          <a:xfrm>
            <a:off x="2651500" y="1306570"/>
            <a:ext cx="3792677" cy="1080000"/>
            <a:chOff x="2651500" y="1306570"/>
            <a:chExt cx="3792677" cy="1080000"/>
          </a:xfrm>
        </p:grpSpPr>
        <p:cxnSp>
          <p:nvCxnSpPr>
            <p:cNvPr id="26" name="Gerader Verbinder 79">
              <a:extLst>
                <a:ext uri="{FF2B5EF4-FFF2-40B4-BE49-F238E27FC236}">
                  <a16:creationId xmlns:a16="http://schemas.microsoft.com/office/drawing/2014/main" id="{D8DB17BE-3CC5-4500-9123-8CFD1170DBCF}"/>
                </a:ext>
              </a:extLst>
            </p:cNvPr>
            <p:cNvCxnSpPr>
              <a:cxnSpLocks/>
            </p:cNvCxnSpPr>
            <p:nvPr/>
          </p:nvCxnSpPr>
          <p:spPr>
            <a:xfrm>
              <a:off x="3944160" y="1835639"/>
              <a:ext cx="2500017" cy="9185"/>
            </a:xfrm>
            <a:prstGeom prst="line">
              <a:avLst/>
            </a:prstGeom>
            <a:noFill/>
            <a:ln w="508000">
              <a:solidFill>
                <a:schemeClr val="bg1"/>
              </a:solidFill>
              <a:tailEnd type="triangle" w="sm" len="sm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hteck 33">
                  <a:extLst>
                    <a:ext uri="{FF2B5EF4-FFF2-40B4-BE49-F238E27FC236}">
                      <a16:creationId xmlns:a16="http://schemas.microsoft.com/office/drawing/2014/main" id="{94D5D230-CC46-4B42-BA76-E45D2D377E92}"/>
                    </a:ext>
                  </a:extLst>
                </p:cNvPr>
                <p:cNvSpPr/>
                <p:nvPr/>
              </p:nvSpPr>
              <p:spPr>
                <a:xfrm>
                  <a:off x="3946557" y="1675868"/>
                  <a:ext cx="222208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de-DE" sz="1600" dirty="0">
                      <a:solidFill>
                        <a:srgbClr val="000000"/>
                      </a:solidFill>
                      <a:cs typeface="Arial" panose="020B0604020202020204" pitchFamily="34" charset="0"/>
                    </a:rPr>
                    <a:t>Frequenz: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δ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ν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&lt;</m:t>
                      </m:r>
                      <m:sSup>
                        <m:sSupPr>
                          <m:ctrlPr>
                            <a:rPr lang="de-DE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de-DE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−17</m:t>
                          </m:r>
                        </m:sup>
                      </m:sSup>
                    </m:oMath>
                  </a14:m>
                  <a:endParaRPr lang="de-D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Rechteck 33">
                  <a:extLst>
                    <a:ext uri="{FF2B5EF4-FFF2-40B4-BE49-F238E27FC236}">
                      <a16:creationId xmlns:a16="http://schemas.microsoft.com/office/drawing/2014/main" id="{94D5D230-CC46-4B42-BA76-E45D2D377E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557" y="1675868"/>
                  <a:ext cx="2222083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1096" t="-5455" b="-2363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55AFDAB7-9116-44E1-B665-F4A7352D3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51500" y="1306570"/>
              <a:ext cx="1080000" cy="1080000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D2D6569-E152-4644-8EC9-C2356DE511E2}"/>
              </a:ext>
            </a:extLst>
          </p:cNvPr>
          <p:cNvGrpSpPr/>
          <p:nvPr/>
        </p:nvGrpSpPr>
        <p:grpSpPr>
          <a:xfrm>
            <a:off x="2621158" y="3076376"/>
            <a:ext cx="3823019" cy="1137296"/>
            <a:chOff x="2621158" y="3076376"/>
            <a:chExt cx="3823019" cy="1137296"/>
          </a:xfrm>
        </p:grpSpPr>
        <p:cxnSp>
          <p:nvCxnSpPr>
            <p:cNvPr id="33" name="Gerader Verbinder 79">
              <a:extLst>
                <a:ext uri="{FF2B5EF4-FFF2-40B4-BE49-F238E27FC236}">
                  <a16:creationId xmlns:a16="http://schemas.microsoft.com/office/drawing/2014/main" id="{CEFDA6FF-D3B9-407A-9D5A-AE295D683453}"/>
                </a:ext>
              </a:extLst>
            </p:cNvPr>
            <p:cNvCxnSpPr>
              <a:cxnSpLocks/>
            </p:cNvCxnSpPr>
            <p:nvPr/>
          </p:nvCxnSpPr>
          <p:spPr>
            <a:xfrm>
              <a:off x="3944160" y="3645005"/>
              <a:ext cx="2500017" cy="19"/>
            </a:xfrm>
            <a:prstGeom prst="line">
              <a:avLst/>
            </a:prstGeom>
            <a:noFill/>
            <a:ln w="508000">
              <a:solidFill>
                <a:schemeClr val="bg1"/>
              </a:solidFill>
              <a:tailEnd type="triangle" w="sm" len="sm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C0DB39C0-9425-4BFF-87CA-E12559D73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158" y="3076376"/>
              <a:ext cx="1137296" cy="1137296"/>
            </a:xfrm>
            <a:prstGeom prst="rect">
              <a:avLst/>
            </a:prstGeom>
          </p:spPr>
        </p:pic>
        <p:sp>
          <p:nvSpPr>
            <p:cNvPr id="50" name="Rechteck 33">
              <a:extLst>
                <a:ext uri="{FF2B5EF4-FFF2-40B4-BE49-F238E27FC236}">
                  <a16:creationId xmlns:a16="http://schemas.microsoft.com/office/drawing/2014/main" id="{36175B8F-DB4A-41DB-9FB3-30DCE58A837F}"/>
                </a:ext>
              </a:extLst>
            </p:cNvPr>
            <p:cNvSpPr/>
            <p:nvPr/>
          </p:nvSpPr>
          <p:spPr>
            <a:xfrm>
              <a:off x="4124659" y="3473480"/>
              <a:ext cx="19046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Neues SI: </a:t>
              </a:r>
              <a:r>
                <a:rPr lang="de-DE" sz="16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de-DE" sz="16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= 0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41" name="Datumsplatzhalter 4">
            <a:extLst>
              <a:ext uri="{FF2B5EF4-FFF2-40B4-BE49-F238E27FC236}">
                <a16:creationId xmlns:a16="http://schemas.microsoft.com/office/drawing/2014/main" id="{F93390A6-6433-48D9-BA1A-071BD2505828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883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51898" y="208696"/>
            <a:ext cx="8712000" cy="777600"/>
          </a:xfrm>
        </p:spPr>
        <p:txBody>
          <a:bodyPr/>
          <a:lstStyle/>
          <a:p>
            <a:r>
              <a:rPr lang="de-DE" dirty="0"/>
              <a:t>Quantum Pascal Projekt: Ziele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63B4EECA-07FC-43E7-878B-AEB0A03C051C}"/>
              </a:ext>
            </a:extLst>
          </p:cNvPr>
          <p:cNvSpPr/>
          <p:nvPr/>
        </p:nvSpPr>
        <p:spPr>
          <a:xfrm>
            <a:off x="431825" y="5580950"/>
            <a:ext cx="85599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Neue optische Normale für Druck -und Partialdruckmessungen.</a:t>
            </a:r>
          </a:p>
          <a:p>
            <a:endParaRPr lang="de-DE" sz="2400" dirty="0"/>
          </a:p>
        </p:txBody>
      </p:sp>
      <p:grpSp>
        <p:nvGrpSpPr>
          <p:cNvPr id="62" name="Group 93">
            <a:extLst>
              <a:ext uri="{FF2B5EF4-FFF2-40B4-BE49-F238E27FC236}">
                <a16:creationId xmlns:a16="http://schemas.microsoft.com/office/drawing/2014/main" id="{2BEDE363-4B26-4EE6-A37B-C2214C974B09}"/>
              </a:ext>
            </a:extLst>
          </p:cNvPr>
          <p:cNvGrpSpPr/>
          <p:nvPr/>
        </p:nvGrpSpPr>
        <p:grpSpPr>
          <a:xfrm>
            <a:off x="154681" y="1045314"/>
            <a:ext cx="8567602" cy="4301617"/>
            <a:chOff x="73538" y="569367"/>
            <a:chExt cx="9070462" cy="4644715"/>
          </a:xfrm>
        </p:grpSpPr>
        <p:pic>
          <p:nvPicPr>
            <p:cNvPr id="63" name="Picture 2" descr="O:\Vakuum\Projekte\Optische Druckmessung\20161007 Unsicherheiten\se2_unsicherheiten_k2.png">
              <a:extLst>
                <a:ext uri="{FF2B5EF4-FFF2-40B4-BE49-F238E27FC236}">
                  <a16:creationId xmlns:a16="http://schemas.microsoft.com/office/drawing/2014/main" id="{0CB887A4-0BEB-47BB-93B5-4A1C199602F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94443" y="2270671"/>
              <a:ext cx="2844000" cy="583200"/>
            </a:xfrm>
            <a:prstGeom prst="rect">
              <a:avLst/>
            </a:prstGeom>
            <a:noFill/>
          </p:spPr>
        </p:pic>
        <p:pic>
          <p:nvPicPr>
            <p:cNvPr id="64" name="Picture 3" descr="C:\Users\rubin01\Desktop\20150825 Vortrag zum Doktorandenseminar am 3_9_2015\loglog.png">
              <a:extLst>
                <a:ext uri="{FF2B5EF4-FFF2-40B4-BE49-F238E27FC236}">
                  <a16:creationId xmlns:a16="http://schemas.microsoft.com/office/drawing/2014/main" id="{51C93F7C-0DEA-4858-B81A-F385E2291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4947" r="1181" b="12094"/>
            <a:stretch>
              <a:fillRect/>
            </a:stretch>
          </p:blipFill>
          <p:spPr bwMode="auto">
            <a:xfrm>
              <a:off x="354658" y="1340767"/>
              <a:ext cx="8789342" cy="3600401"/>
            </a:xfrm>
            <a:prstGeom prst="rect">
              <a:avLst/>
            </a:prstGeom>
            <a:noFill/>
          </p:spPr>
        </p:pic>
        <p:sp>
          <p:nvSpPr>
            <p:cNvPr id="65" name="Pfeil nach rechts 5">
              <a:extLst>
                <a:ext uri="{FF2B5EF4-FFF2-40B4-BE49-F238E27FC236}">
                  <a16:creationId xmlns:a16="http://schemas.microsoft.com/office/drawing/2014/main" id="{01073988-0504-454A-AC8F-22CD26E6AEC3}"/>
                </a:ext>
              </a:extLst>
            </p:cNvPr>
            <p:cNvSpPr/>
            <p:nvPr/>
          </p:nvSpPr>
          <p:spPr>
            <a:xfrm flipH="1">
              <a:off x="789484" y="836712"/>
              <a:ext cx="6912768" cy="64807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AG 7.54 – Vakuum Metrologie</a:t>
              </a:r>
            </a:p>
          </p:txBody>
        </p:sp>
        <p:sp>
          <p:nvSpPr>
            <p:cNvPr id="66" name="Pfeil nach rechts 6">
              <a:extLst>
                <a:ext uri="{FF2B5EF4-FFF2-40B4-BE49-F238E27FC236}">
                  <a16:creationId xmlns:a16="http://schemas.microsoft.com/office/drawing/2014/main" id="{A82FE31A-2D2E-4F8D-AD44-37E48FD59DAA}"/>
                </a:ext>
              </a:extLst>
            </p:cNvPr>
            <p:cNvSpPr/>
            <p:nvPr/>
          </p:nvSpPr>
          <p:spPr>
            <a:xfrm>
              <a:off x="7740352" y="836712"/>
              <a:ext cx="1403648" cy="648072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AG 3.33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88214D4C-C7AC-4E27-9590-6DFFCADAA07C}"/>
                </a:ext>
              </a:extLst>
            </p:cNvPr>
            <p:cNvSpPr txBox="1"/>
            <p:nvPr/>
          </p:nvSpPr>
          <p:spPr>
            <a:xfrm>
              <a:off x="5778500" y="1927865"/>
              <a:ext cx="18473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de-DE" sz="1200" dirty="0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064B5498-D65A-4FD9-AE1A-3D1AAAE56104}"/>
                </a:ext>
              </a:extLst>
            </p:cNvPr>
            <p:cNvSpPr txBox="1"/>
            <p:nvPr/>
          </p:nvSpPr>
          <p:spPr>
            <a:xfrm>
              <a:off x="2483768" y="1789365"/>
              <a:ext cx="18473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de-DE" sz="1200" dirty="0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69" name="Freihandform 15">
              <a:extLst>
                <a:ext uri="{FF2B5EF4-FFF2-40B4-BE49-F238E27FC236}">
                  <a16:creationId xmlns:a16="http://schemas.microsoft.com/office/drawing/2014/main" id="{699263A1-CE4A-4450-A576-05757E00750D}"/>
                </a:ext>
              </a:extLst>
            </p:cNvPr>
            <p:cNvSpPr/>
            <p:nvPr/>
          </p:nvSpPr>
          <p:spPr>
            <a:xfrm>
              <a:off x="7162800" y="2920752"/>
              <a:ext cx="1684020" cy="1043940"/>
            </a:xfrm>
            <a:custGeom>
              <a:avLst/>
              <a:gdLst>
                <a:gd name="connsiteX0" fmla="*/ 3162300 w 3162300"/>
                <a:gd name="connsiteY0" fmla="*/ 1828800 h 1828800"/>
                <a:gd name="connsiteX1" fmla="*/ 2689860 w 3162300"/>
                <a:gd name="connsiteY1" fmla="*/ 1775460 h 1828800"/>
                <a:gd name="connsiteX2" fmla="*/ 2270760 w 3162300"/>
                <a:gd name="connsiteY2" fmla="*/ 1684020 h 1828800"/>
                <a:gd name="connsiteX3" fmla="*/ 1813560 w 3162300"/>
                <a:gd name="connsiteY3" fmla="*/ 1478280 h 1828800"/>
                <a:gd name="connsiteX4" fmla="*/ 1485900 w 3162300"/>
                <a:gd name="connsiteY4" fmla="*/ 1280160 h 1828800"/>
                <a:gd name="connsiteX5" fmla="*/ 1066800 w 3162300"/>
                <a:gd name="connsiteY5" fmla="*/ 952500 h 1828800"/>
                <a:gd name="connsiteX6" fmla="*/ 0 w 3162300"/>
                <a:gd name="connsiteY6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2300" h="1828800">
                  <a:moveTo>
                    <a:pt x="3162300" y="1828800"/>
                  </a:moveTo>
                  <a:cubicBezTo>
                    <a:pt x="3000375" y="1814195"/>
                    <a:pt x="2838450" y="1799590"/>
                    <a:pt x="2689860" y="1775460"/>
                  </a:cubicBezTo>
                  <a:cubicBezTo>
                    <a:pt x="2541270" y="1751330"/>
                    <a:pt x="2416810" y="1733550"/>
                    <a:pt x="2270760" y="1684020"/>
                  </a:cubicBezTo>
                  <a:cubicBezTo>
                    <a:pt x="2124710" y="1634490"/>
                    <a:pt x="1944370" y="1545590"/>
                    <a:pt x="1813560" y="1478280"/>
                  </a:cubicBezTo>
                  <a:cubicBezTo>
                    <a:pt x="1682750" y="1410970"/>
                    <a:pt x="1610360" y="1367790"/>
                    <a:pt x="1485900" y="1280160"/>
                  </a:cubicBezTo>
                  <a:cubicBezTo>
                    <a:pt x="1361440" y="1192530"/>
                    <a:pt x="1314450" y="1165860"/>
                    <a:pt x="1066800" y="952500"/>
                  </a:cubicBezTo>
                  <a:cubicBezTo>
                    <a:pt x="819150" y="739140"/>
                    <a:pt x="0" y="0"/>
                    <a:pt x="0" y="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reihandform 16">
              <a:extLst>
                <a:ext uri="{FF2B5EF4-FFF2-40B4-BE49-F238E27FC236}">
                  <a16:creationId xmlns:a16="http://schemas.microsoft.com/office/drawing/2014/main" id="{089DE7A2-108B-44A5-8C0F-3DCBD42155D3}"/>
                </a:ext>
              </a:extLst>
            </p:cNvPr>
            <p:cNvSpPr/>
            <p:nvPr/>
          </p:nvSpPr>
          <p:spPr>
            <a:xfrm>
              <a:off x="6827520" y="2768352"/>
              <a:ext cx="1449706" cy="753617"/>
            </a:xfrm>
            <a:custGeom>
              <a:avLst/>
              <a:gdLst>
                <a:gd name="connsiteX0" fmla="*/ 2636520 w 2636520"/>
                <a:gd name="connsiteY0" fmla="*/ 1493520 h 1493520"/>
                <a:gd name="connsiteX1" fmla="*/ 2286000 w 2636520"/>
                <a:gd name="connsiteY1" fmla="*/ 1485900 h 1493520"/>
                <a:gd name="connsiteX2" fmla="*/ 1912620 w 2636520"/>
                <a:gd name="connsiteY2" fmla="*/ 1455420 h 1493520"/>
                <a:gd name="connsiteX3" fmla="*/ 1577340 w 2636520"/>
                <a:gd name="connsiteY3" fmla="*/ 1356360 h 1493520"/>
                <a:gd name="connsiteX4" fmla="*/ 1310640 w 2636520"/>
                <a:gd name="connsiteY4" fmla="*/ 1181100 h 1493520"/>
                <a:gd name="connsiteX5" fmla="*/ 906780 w 2636520"/>
                <a:gd name="connsiteY5" fmla="*/ 845820 h 1493520"/>
                <a:gd name="connsiteX6" fmla="*/ 274320 w 2636520"/>
                <a:gd name="connsiteY6" fmla="*/ 274320 h 1493520"/>
                <a:gd name="connsiteX7" fmla="*/ 0 w 2636520"/>
                <a:gd name="connsiteY7" fmla="*/ 0 h 149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93520">
                  <a:moveTo>
                    <a:pt x="2636520" y="1493520"/>
                  </a:moveTo>
                  <a:cubicBezTo>
                    <a:pt x="2521585" y="1492885"/>
                    <a:pt x="2406650" y="1492250"/>
                    <a:pt x="2286000" y="1485900"/>
                  </a:cubicBezTo>
                  <a:cubicBezTo>
                    <a:pt x="2165350" y="1479550"/>
                    <a:pt x="2030730" y="1477010"/>
                    <a:pt x="1912620" y="1455420"/>
                  </a:cubicBezTo>
                  <a:cubicBezTo>
                    <a:pt x="1794510" y="1433830"/>
                    <a:pt x="1677670" y="1402080"/>
                    <a:pt x="1577340" y="1356360"/>
                  </a:cubicBezTo>
                  <a:cubicBezTo>
                    <a:pt x="1477010" y="1310640"/>
                    <a:pt x="1422400" y="1266190"/>
                    <a:pt x="1310640" y="1181100"/>
                  </a:cubicBezTo>
                  <a:cubicBezTo>
                    <a:pt x="1198880" y="1096010"/>
                    <a:pt x="1079500" y="996950"/>
                    <a:pt x="906780" y="845820"/>
                  </a:cubicBezTo>
                  <a:cubicBezTo>
                    <a:pt x="734060" y="694690"/>
                    <a:pt x="425450" y="415290"/>
                    <a:pt x="274320" y="274320"/>
                  </a:cubicBezTo>
                  <a:cubicBezTo>
                    <a:pt x="123190" y="133350"/>
                    <a:pt x="0" y="0"/>
                    <a:pt x="0" y="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uppieren 19">
              <a:extLst>
                <a:ext uri="{FF2B5EF4-FFF2-40B4-BE49-F238E27FC236}">
                  <a16:creationId xmlns:a16="http://schemas.microsoft.com/office/drawing/2014/main" id="{7843414A-4E7D-4CD6-B677-EDB99F4274D0}"/>
                </a:ext>
              </a:extLst>
            </p:cNvPr>
            <p:cNvGrpSpPr/>
            <p:nvPr/>
          </p:nvGrpSpPr>
          <p:grpSpPr>
            <a:xfrm>
              <a:off x="852489" y="2232571"/>
              <a:ext cx="4343399" cy="278606"/>
              <a:chOff x="852489" y="2664619"/>
              <a:chExt cx="4343399" cy="278606"/>
            </a:xfrm>
          </p:grpSpPr>
          <p:sp>
            <p:nvSpPr>
              <p:cNvPr id="97" name="Freihandform 20">
                <a:extLst>
                  <a:ext uri="{FF2B5EF4-FFF2-40B4-BE49-F238E27FC236}">
                    <a16:creationId xmlns:a16="http://schemas.microsoft.com/office/drawing/2014/main" id="{B7A919D7-92F4-472B-8532-51748DCC77CC}"/>
                  </a:ext>
                </a:extLst>
              </p:cNvPr>
              <p:cNvSpPr/>
              <p:nvPr/>
            </p:nvSpPr>
            <p:spPr>
              <a:xfrm>
                <a:off x="4229100" y="2776538"/>
                <a:ext cx="966788" cy="152400"/>
              </a:xfrm>
              <a:custGeom>
                <a:avLst/>
                <a:gdLst>
                  <a:gd name="connsiteX0" fmla="*/ 966788 w 966788"/>
                  <a:gd name="connsiteY0" fmla="*/ 0 h 152400"/>
                  <a:gd name="connsiteX1" fmla="*/ 876300 w 966788"/>
                  <a:gd name="connsiteY1" fmla="*/ 61912 h 152400"/>
                  <a:gd name="connsiteX2" fmla="*/ 738188 w 966788"/>
                  <a:gd name="connsiteY2" fmla="*/ 109537 h 152400"/>
                  <a:gd name="connsiteX3" fmla="*/ 614363 w 966788"/>
                  <a:gd name="connsiteY3" fmla="*/ 128587 h 152400"/>
                  <a:gd name="connsiteX4" fmla="*/ 395288 w 966788"/>
                  <a:gd name="connsiteY4" fmla="*/ 142875 h 152400"/>
                  <a:gd name="connsiteX5" fmla="*/ 0 w 966788"/>
                  <a:gd name="connsiteY5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6788" h="152400">
                    <a:moveTo>
                      <a:pt x="966788" y="0"/>
                    </a:moveTo>
                    <a:cubicBezTo>
                      <a:pt x="940594" y="21828"/>
                      <a:pt x="914400" y="43656"/>
                      <a:pt x="876300" y="61912"/>
                    </a:cubicBezTo>
                    <a:cubicBezTo>
                      <a:pt x="838200" y="80168"/>
                      <a:pt x="781844" y="98425"/>
                      <a:pt x="738188" y="109537"/>
                    </a:cubicBezTo>
                    <a:cubicBezTo>
                      <a:pt x="694532" y="120649"/>
                      <a:pt x="671513" y="123031"/>
                      <a:pt x="614363" y="128587"/>
                    </a:cubicBezTo>
                    <a:cubicBezTo>
                      <a:pt x="557213" y="134143"/>
                      <a:pt x="497682" y="138906"/>
                      <a:pt x="395288" y="142875"/>
                    </a:cubicBezTo>
                    <a:cubicBezTo>
                      <a:pt x="292894" y="146844"/>
                      <a:pt x="146447" y="149622"/>
                      <a:pt x="0" y="152400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Freihandform 21">
                <a:extLst>
                  <a:ext uri="{FF2B5EF4-FFF2-40B4-BE49-F238E27FC236}">
                    <a16:creationId xmlns:a16="http://schemas.microsoft.com/office/drawing/2014/main" id="{23844AA4-DAC4-4BD1-814B-7BE19F56CB83}"/>
                  </a:ext>
                </a:extLst>
              </p:cNvPr>
              <p:cNvSpPr/>
              <p:nvPr/>
            </p:nvSpPr>
            <p:spPr>
              <a:xfrm>
                <a:off x="3819525" y="2933700"/>
                <a:ext cx="433388" cy="9525"/>
              </a:xfrm>
              <a:custGeom>
                <a:avLst/>
                <a:gdLst>
                  <a:gd name="connsiteX0" fmla="*/ 433388 w 433388"/>
                  <a:gd name="connsiteY0" fmla="*/ 0 h 9525"/>
                  <a:gd name="connsiteX1" fmla="*/ 0 w 433388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3388" h="9525">
                    <a:moveTo>
                      <a:pt x="433388" y="0"/>
                    </a:moveTo>
                    <a:lnTo>
                      <a:pt x="0" y="9525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9" name="Gerade Verbindung 22">
                <a:extLst>
                  <a:ext uri="{FF2B5EF4-FFF2-40B4-BE49-F238E27FC236}">
                    <a16:creationId xmlns:a16="http://schemas.microsoft.com/office/drawing/2014/main" id="{2C415322-7E4E-427A-A7CD-BEF8C0E02376}"/>
                  </a:ext>
                </a:extLst>
              </p:cNvPr>
              <p:cNvCxnSpPr>
                <a:stCxn id="98" idx="1"/>
                <a:endCxn id="100" idx="0"/>
              </p:cNvCxnSpPr>
              <p:nvPr/>
            </p:nvCxnSpPr>
            <p:spPr>
              <a:xfrm flipV="1">
                <a:off x="3819525" y="2876550"/>
                <a:ext cx="0" cy="66675"/>
              </a:xfrm>
              <a:prstGeom prst="line">
                <a:avLst/>
              </a:prstGeom>
              <a:ln cap="rnd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Freihandform 23">
                <a:extLst>
                  <a:ext uri="{FF2B5EF4-FFF2-40B4-BE49-F238E27FC236}">
                    <a16:creationId xmlns:a16="http://schemas.microsoft.com/office/drawing/2014/main" id="{7627C19E-C799-4B5A-9DCB-C59CFAC1D246}"/>
                  </a:ext>
                </a:extLst>
              </p:cNvPr>
              <p:cNvSpPr/>
              <p:nvPr/>
            </p:nvSpPr>
            <p:spPr>
              <a:xfrm>
                <a:off x="3143250" y="2876550"/>
                <a:ext cx="676275" cy="0"/>
              </a:xfrm>
              <a:custGeom>
                <a:avLst/>
                <a:gdLst>
                  <a:gd name="connsiteX0" fmla="*/ 676275 w 676275"/>
                  <a:gd name="connsiteY0" fmla="*/ 0 h 0"/>
                  <a:gd name="connsiteX1" fmla="*/ 0 w 67627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6275">
                    <a:moveTo>
                      <a:pt x="676275" y="0"/>
                    </a:moveTo>
                    <a:lnTo>
                      <a:pt x="0" y="0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1" name="Gerade Verbindung 24">
                <a:extLst>
                  <a:ext uri="{FF2B5EF4-FFF2-40B4-BE49-F238E27FC236}">
                    <a16:creationId xmlns:a16="http://schemas.microsoft.com/office/drawing/2014/main" id="{43DD8C04-6B65-4F81-A701-F69F485D0937}"/>
                  </a:ext>
                </a:extLst>
              </p:cNvPr>
              <p:cNvCxnSpPr/>
              <p:nvPr/>
            </p:nvCxnSpPr>
            <p:spPr>
              <a:xfrm flipH="1" flipV="1">
                <a:off x="2924175" y="2824163"/>
                <a:ext cx="219075" cy="4762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 Verbindung 25">
                <a:extLst>
                  <a:ext uri="{FF2B5EF4-FFF2-40B4-BE49-F238E27FC236}">
                    <a16:creationId xmlns:a16="http://schemas.microsoft.com/office/drawing/2014/main" id="{1D3F4848-CB34-4F20-BB81-5EDEA5620675}"/>
                  </a:ext>
                </a:extLst>
              </p:cNvPr>
              <p:cNvCxnSpPr/>
              <p:nvPr/>
            </p:nvCxnSpPr>
            <p:spPr>
              <a:xfrm flipH="1" flipV="1">
                <a:off x="2690813" y="2743200"/>
                <a:ext cx="228600" cy="523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Freihandform 26">
                <a:extLst>
                  <a:ext uri="{FF2B5EF4-FFF2-40B4-BE49-F238E27FC236}">
                    <a16:creationId xmlns:a16="http://schemas.microsoft.com/office/drawing/2014/main" id="{875D3544-46B9-43EE-BB29-7D960278D15F}"/>
                  </a:ext>
                </a:extLst>
              </p:cNvPr>
              <p:cNvSpPr/>
              <p:nvPr/>
            </p:nvSpPr>
            <p:spPr>
              <a:xfrm>
                <a:off x="2143125" y="2700338"/>
                <a:ext cx="547688" cy="23812"/>
              </a:xfrm>
              <a:custGeom>
                <a:avLst/>
                <a:gdLst>
                  <a:gd name="connsiteX0" fmla="*/ 547688 w 547688"/>
                  <a:gd name="connsiteY0" fmla="*/ 23812 h 23812"/>
                  <a:gd name="connsiteX1" fmla="*/ 338138 w 547688"/>
                  <a:gd name="connsiteY1" fmla="*/ 19050 h 23812"/>
                  <a:gd name="connsiteX2" fmla="*/ 147638 w 547688"/>
                  <a:gd name="connsiteY2" fmla="*/ 9525 h 23812"/>
                  <a:gd name="connsiteX3" fmla="*/ 0 w 547688"/>
                  <a:gd name="connsiteY3" fmla="*/ 0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7688" h="23812">
                    <a:moveTo>
                      <a:pt x="547688" y="23812"/>
                    </a:moveTo>
                    <a:lnTo>
                      <a:pt x="338138" y="19050"/>
                    </a:lnTo>
                    <a:cubicBezTo>
                      <a:pt x="271463" y="16669"/>
                      <a:pt x="147638" y="9525"/>
                      <a:pt x="147638" y="9525"/>
                    </a:cubicBezTo>
                    <a:lnTo>
                      <a:pt x="0" y="0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4" name="Gerade Verbindung 27">
                <a:extLst>
                  <a:ext uri="{FF2B5EF4-FFF2-40B4-BE49-F238E27FC236}">
                    <a16:creationId xmlns:a16="http://schemas.microsoft.com/office/drawing/2014/main" id="{49C6FE08-B4DD-4E9F-8C2A-0F4216AAE0AB}"/>
                  </a:ext>
                </a:extLst>
              </p:cNvPr>
              <p:cNvCxnSpPr/>
              <p:nvPr/>
            </p:nvCxnSpPr>
            <p:spPr>
              <a:xfrm flipV="1">
                <a:off x="2143125" y="2700338"/>
                <a:ext cx="0" cy="12382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Gerade Verbindung 28">
                <a:extLst>
                  <a:ext uri="{FF2B5EF4-FFF2-40B4-BE49-F238E27FC236}">
                    <a16:creationId xmlns:a16="http://schemas.microsoft.com/office/drawing/2014/main" id="{E72A197D-1A6F-4921-99E9-0DBA0C4BDD79}"/>
                  </a:ext>
                </a:extLst>
              </p:cNvPr>
              <p:cNvCxnSpPr/>
              <p:nvPr/>
            </p:nvCxnSpPr>
            <p:spPr>
              <a:xfrm flipH="1" flipV="1">
                <a:off x="2019300" y="2819400"/>
                <a:ext cx="123825" cy="476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 Verbindung 29">
                <a:extLst>
                  <a:ext uri="{FF2B5EF4-FFF2-40B4-BE49-F238E27FC236}">
                    <a16:creationId xmlns:a16="http://schemas.microsoft.com/office/drawing/2014/main" id="{3D8A12B0-1A14-4E47-8B6F-462ABFA7769B}"/>
                  </a:ext>
                </a:extLst>
              </p:cNvPr>
              <p:cNvCxnSpPr/>
              <p:nvPr/>
            </p:nvCxnSpPr>
            <p:spPr>
              <a:xfrm flipH="1" flipV="1">
                <a:off x="1809750" y="2776538"/>
                <a:ext cx="209550" cy="4286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Gerade Verbindung 30">
                <a:extLst>
                  <a:ext uri="{FF2B5EF4-FFF2-40B4-BE49-F238E27FC236}">
                    <a16:creationId xmlns:a16="http://schemas.microsoft.com/office/drawing/2014/main" id="{596CD355-0A4D-4B12-AC86-C300C7763A8A}"/>
                  </a:ext>
                </a:extLst>
              </p:cNvPr>
              <p:cNvCxnSpPr/>
              <p:nvPr/>
            </p:nvCxnSpPr>
            <p:spPr>
              <a:xfrm flipH="1" flipV="1">
                <a:off x="1581150" y="2728914"/>
                <a:ext cx="238125" cy="4286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 Verbindung 31">
                <a:extLst>
                  <a:ext uri="{FF2B5EF4-FFF2-40B4-BE49-F238E27FC236}">
                    <a16:creationId xmlns:a16="http://schemas.microsoft.com/office/drawing/2014/main" id="{3C72E9BE-355D-4A53-919C-FB539265E1AB}"/>
                  </a:ext>
                </a:extLst>
              </p:cNvPr>
              <p:cNvCxnSpPr/>
              <p:nvPr/>
            </p:nvCxnSpPr>
            <p:spPr>
              <a:xfrm flipH="1" flipV="1">
                <a:off x="966789" y="2681288"/>
                <a:ext cx="621505" cy="3095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 Verbindung 32">
                <a:extLst>
                  <a:ext uri="{FF2B5EF4-FFF2-40B4-BE49-F238E27FC236}">
                    <a16:creationId xmlns:a16="http://schemas.microsoft.com/office/drawing/2014/main" id="{39613216-7967-4B1F-94EF-7A739A2D16A5}"/>
                  </a:ext>
                </a:extLst>
              </p:cNvPr>
              <p:cNvCxnSpPr/>
              <p:nvPr/>
            </p:nvCxnSpPr>
            <p:spPr>
              <a:xfrm flipH="1" flipV="1">
                <a:off x="852489" y="2664619"/>
                <a:ext cx="114300" cy="1666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Gerade Verbindung 33">
                <a:extLst>
                  <a:ext uri="{FF2B5EF4-FFF2-40B4-BE49-F238E27FC236}">
                    <a16:creationId xmlns:a16="http://schemas.microsoft.com/office/drawing/2014/main" id="{7A46777C-A87D-4D97-8EF3-3C4D526D2E1A}"/>
                  </a:ext>
                </a:extLst>
              </p:cNvPr>
              <p:cNvCxnSpPr/>
              <p:nvPr/>
            </p:nvCxnSpPr>
            <p:spPr>
              <a:xfrm>
                <a:off x="2915816" y="2795588"/>
                <a:ext cx="20265" cy="28575"/>
              </a:xfrm>
              <a:prstGeom prst="line">
                <a:avLst/>
              </a:prstGeom>
              <a:ln cap="rnd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feld 51">
              <a:extLst>
                <a:ext uri="{FF2B5EF4-FFF2-40B4-BE49-F238E27FC236}">
                  <a16:creationId xmlns:a16="http://schemas.microsoft.com/office/drawing/2014/main" id="{CB3EB3EB-3E67-43CA-8CFC-EC0A3D8CCEC7}"/>
                </a:ext>
              </a:extLst>
            </p:cNvPr>
            <p:cNvSpPr txBox="1"/>
            <p:nvPr/>
          </p:nvSpPr>
          <p:spPr>
            <a:xfrm>
              <a:off x="4115922" y="4914989"/>
              <a:ext cx="972771" cy="299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Arial" panose="020B0604020202020204" pitchFamily="34" charset="0"/>
                  <a:cs typeface="Arial" pitchFamily="34" charset="0"/>
                </a:rPr>
                <a:t>Druck (</a:t>
              </a:r>
              <a:r>
                <a:rPr lang="de-DE" sz="1200" dirty="0" err="1">
                  <a:latin typeface="Arial" panose="020B0604020202020204" pitchFamily="34" charset="0"/>
                  <a:cs typeface="Arial" pitchFamily="34" charset="0"/>
                </a:rPr>
                <a:t>Pa</a:t>
              </a:r>
              <a:r>
                <a:rPr lang="de-DE" sz="1200" dirty="0">
                  <a:latin typeface="Arial" panose="020B0604020202020204" pitchFamily="34" charset="0"/>
                  <a:cs typeface="Arial" pitchFamily="34" charset="0"/>
                </a:rPr>
                <a:t>)</a:t>
              </a:r>
            </a:p>
          </p:txBody>
        </p:sp>
        <p:sp>
          <p:nvSpPr>
            <p:cNvPr id="73" name="Textfeld 52">
              <a:extLst>
                <a:ext uri="{FF2B5EF4-FFF2-40B4-BE49-F238E27FC236}">
                  <a16:creationId xmlns:a16="http://schemas.microsoft.com/office/drawing/2014/main" id="{25D399CF-8D99-4B9C-8C0F-0F98AB2709F4}"/>
                </a:ext>
              </a:extLst>
            </p:cNvPr>
            <p:cNvSpPr txBox="1"/>
            <p:nvPr/>
          </p:nvSpPr>
          <p:spPr>
            <a:xfrm rot="16200000">
              <a:off x="-661014" y="2842099"/>
              <a:ext cx="1762361" cy="293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Arial" panose="020B0604020202020204" pitchFamily="34" charset="0"/>
                  <a:cs typeface="Arial" pitchFamily="34" charset="0"/>
                </a:rPr>
                <a:t>Relative Unsicherheit</a:t>
              </a:r>
            </a:p>
          </p:txBody>
        </p:sp>
        <p:grpSp>
          <p:nvGrpSpPr>
            <p:cNvPr id="74" name="Gruppieren 54">
              <a:extLst>
                <a:ext uri="{FF2B5EF4-FFF2-40B4-BE49-F238E27FC236}">
                  <a16:creationId xmlns:a16="http://schemas.microsoft.com/office/drawing/2014/main" id="{D69E4EC3-4E18-4FAF-9D88-39B383F937D3}"/>
                </a:ext>
              </a:extLst>
            </p:cNvPr>
            <p:cNvGrpSpPr/>
            <p:nvPr/>
          </p:nvGrpSpPr>
          <p:grpSpPr>
            <a:xfrm>
              <a:off x="4929188" y="2654052"/>
              <a:ext cx="2793206" cy="85725"/>
              <a:chOff x="4929188" y="3086100"/>
              <a:chExt cx="2793206" cy="85725"/>
            </a:xfrm>
          </p:grpSpPr>
          <p:sp>
            <p:nvSpPr>
              <p:cNvPr id="92" name="Freihandform 55">
                <a:extLst>
                  <a:ext uri="{FF2B5EF4-FFF2-40B4-BE49-F238E27FC236}">
                    <a16:creationId xmlns:a16="http://schemas.microsoft.com/office/drawing/2014/main" id="{FBB06934-C876-4D88-839D-D44301B41858}"/>
                  </a:ext>
                </a:extLst>
              </p:cNvPr>
              <p:cNvSpPr/>
              <p:nvPr/>
            </p:nvSpPr>
            <p:spPr>
              <a:xfrm>
                <a:off x="6603206" y="3166269"/>
                <a:ext cx="1119188" cy="5556"/>
              </a:xfrm>
              <a:custGeom>
                <a:avLst/>
                <a:gdLst>
                  <a:gd name="connsiteX0" fmla="*/ 1119188 w 1119188"/>
                  <a:gd name="connsiteY0" fmla="*/ 5556 h 5556"/>
                  <a:gd name="connsiteX1" fmla="*/ 259557 w 1119188"/>
                  <a:gd name="connsiteY1" fmla="*/ 5556 h 5556"/>
                  <a:gd name="connsiteX2" fmla="*/ 173832 w 1119188"/>
                  <a:gd name="connsiteY2" fmla="*/ 794 h 5556"/>
                  <a:gd name="connsiteX3" fmla="*/ 0 w 1119188"/>
                  <a:gd name="connsiteY3" fmla="*/ 794 h 5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9188" h="5556">
                    <a:moveTo>
                      <a:pt x="1119188" y="5556"/>
                    </a:moveTo>
                    <a:lnTo>
                      <a:pt x="259557" y="5556"/>
                    </a:lnTo>
                    <a:cubicBezTo>
                      <a:pt x="101998" y="4762"/>
                      <a:pt x="217091" y="1588"/>
                      <a:pt x="173832" y="794"/>
                    </a:cubicBezTo>
                    <a:cubicBezTo>
                      <a:pt x="130573" y="0"/>
                      <a:pt x="65286" y="397"/>
                      <a:pt x="0" y="794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Freihandform 56">
                <a:extLst>
                  <a:ext uri="{FF2B5EF4-FFF2-40B4-BE49-F238E27FC236}">
                    <a16:creationId xmlns:a16="http://schemas.microsoft.com/office/drawing/2014/main" id="{926C3AA6-3003-402C-84F1-34784418AC54}"/>
                  </a:ext>
                </a:extLst>
              </p:cNvPr>
              <p:cNvSpPr/>
              <p:nvPr/>
            </p:nvSpPr>
            <p:spPr>
              <a:xfrm>
                <a:off x="5993606" y="3152775"/>
                <a:ext cx="609600" cy="2381"/>
              </a:xfrm>
              <a:custGeom>
                <a:avLst/>
                <a:gdLst>
                  <a:gd name="connsiteX0" fmla="*/ 609600 w 609600"/>
                  <a:gd name="connsiteY0" fmla="*/ 0 h 2381"/>
                  <a:gd name="connsiteX1" fmla="*/ 219075 w 609600"/>
                  <a:gd name="connsiteY1" fmla="*/ 2381 h 2381"/>
                  <a:gd name="connsiteX2" fmla="*/ 0 w 609600"/>
                  <a:gd name="connsiteY2" fmla="*/ 0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9600" h="2381">
                    <a:moveTo>
                      <a:pt x="609600" y="0"/>
                    </a:moveTo>
                    <a:lnTo>
                      <a:pt x="219075" y="2381"/>
                    </a:lnTo>
                    <a:cubicBezTo>
                      <a:pt x="117475" y="2381"/>
                      <a:pt x="58737" y="1190"/>
                      <a:pt x="0" y="0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Freihandform 57">
                <a:extLst>
                  <a:ext uri="{FF2B5EF4-FFF2-40B4-BE49-F238E27FC236}">
                    <a16:creationId xmlns:a16="http://schemas.microsoft.com/office/drawing/2014/main" id="{82BD2E58-AA43-4F41-B469-5544E06AAE3A}"/>
                  </a:ext>
                </a:extLst>
              </p:cNvPr>
              <p:cNvSpPr/>
              <p:nvPr/>
            </p:nvSpPr>
            <p:spPr>
              <a:xfrm>
                <a:off x="4929188" y="3086100"/>
                <a:ext cx="1040606" cy="42863"/>
              </a:xfrm>
              <a:custGeom>
                <a:avLst/>
                <a:gdLst>
                  <a:gd name="connsiteX0" fmla="*/ 1040606 w 1040606"/>
                  <a:gd name="connsiteY0" fmla="*/ 42863 h 42863"/>
                  <a:gd name="connsiteX1" fmla="*/ 790575 w 1040606"/>
                  <a:gd name="connsiteY1" fmla="*/ 42863 h 42863"/>
                  <a:gd name="connsiteX2" fmla="*/ 650081 w 1040606"/>
                  <a:gd name="connsiteY2" fmla="*/ 40481 h 42863"/>
                  <a:gd name="connsiteX3" fmla="*/ 473868 w 1040606"/>
                  <a:gd name="connsiteY3" fmla="*/ 35719 h 42863"/>
                  <a:gd name="connsiteX4" fmla="*/ 350043 w 1040606"/>
                  <a:gd name="connsiteY4" fmla="*/ 30956 h 42863"/>
                  <a:gd name="connsiteX5" fmla="*/ 221456 w 1040606"/>
                  <a:gd name="connsiteY5" fmla="*/ 14288 h 42863"/>
                  <a:gd name="connsiteX6" fmla="*/ 166687 w 1040606"/>
                  <a:gd name="connsiteY6" fmla="*/ 7144 h 42863"/>
                  <a:gd name="connsiteX7" fmla="*/ 0 w 1040606"/>
                  <a:gd name="connsiteY7" fmla="*/ 0 h 42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0606" h="42863">
                    <a:moveTo>
                      <a:pt x="1040606" y="42863"/>
                    </a:moveTo>
                    <a:lnTo>
                      <a:pt x="790575" y="42863"/>
                    </a:lnTo>
                    <a:cubicBezTo>
                      <a:pt x="725488" y="42466"/>
                      <a:pt x="650081" y="40481"/>
                      <a:pt x="650081" y="40481"/>
                    </a:cubicBezTo>
                    <a:lnTo>
                      <a:pt x="473868" y="35719"/>
                    </a:lnTo>
                    <a:cubicBezTo>
                      <a:pt x="423862" y="34132"/>
                      <a:pt x="392112" y="34528"/>
                      <a:pt x="350043" y="30956"/>
                    </a:cubicBezTo>
                    <a:cubicBezTo>
                      <a:pt x="307974" y="27384"/>
                      <a:pt x="221456" y="14288"/>
                      <a:pt x="221456" y="14288"/>
                    </a:cubicBezTo>
                    <a:cubicBezTo>
                      <a:pt x="190897" y="10319"/>
                      <a:pt x="203596" y="9525"/>
                      <a:pt x="166687" y="7144"/>
                    </a:cubicBezTo>
                    <a:cubicBezTo>
                      <a:pt x="129778" y="4763"/>
                      <a:pt x="64889" y="2381"/>
                      <a:pt x="0" y="0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5" name="Gerade Verbindung 58">
                <a:extLst>
                  <a:ext uri="{FF2B5EF4-FFF2-40B4-BE49-F238E27FC236}">
                    <a16:creationId xmlns:a16="http://schemas.microsoft.com/office/drawing/2014/main" id="{0E1F54DD-964D-4E87-BF22-5638F9145242}"/>
                  </a:ext>
                </a:extLst>
              </p:cNvPr>
              <p:cNvCxnSpPr>
                <a:stCxn id="93" idx="2"/>
                <a:endCxn id="94" idx="0"/>
              </p:cNvCxnSpPr>
              <p:nvPr/>
            </p:nvCxnSpPr>
            <p:spPr>
              <a:xfrm flipH="1" flipV="1">
                <a:off x="5969794" y="3128963"/>
                <a:ext cx="23812" cy="23812"/>
              </a:xfrm>
              <a:prstGeom prst="line">
                <a:avLst/>
              </a:prstGeom>
              <a:ln cap="rnd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 Verbindung 59">
                <a:extLst>
                  <a:ext uri="{FF2B5EF4-FFF2-40B4-BE49-F238E27FC236}">
                    <a16:creationId xmlns:a16="http://schemas.microsoft.com/office/drawing/2014/main" id="{F7A50109-0D3C-444B-ADE9-94A54BEE644A}"/>
                  </a:ext>
                </a:extLst>
              </p:cNvPr>
              <p:cNvCxnSpPr>
                <a:stCxn id="92" idx="3"/>
                <a:endCxn id="93" idx="0"/>
              </p:cNvCxnSpPr>
              <p:nvPr/>
            </p:nvCxnSpPr>
            <p:spPr>
              <a:xfrm flipV="1">
                <a:off x="6603206" y="3152775"/>
                <a:ext cx="0" cy="14288"/>
              </a:xfrm>
              <a:prstGeom prst="line">
                <a:avLst/>
              </a:prstGeom>
              <a:ln cap="rnd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Rectangle 16">
              <a:extLst>
                <a:ext uri="{FF2B5EF4-FFF2-40B4-BE49-F238E27FC236}">
                  <a16:creationId xmlns:a16="http://schemas.microsoft.com/office/drawing/2014/main" id="{8E3A7EAF-5FB3-461E-9AFB-261D80CFF00C}"/>
                </a:ext>
              </a:extLst>
            </p:cNvPr>
            <p:cNvSpPr/>
            <p:nvPr/>
          </p:nvSpPr>
          <p:spPr>
            <a:xfrm>
              <a:off x="2009887" y="569367"/>
              <a:ext cx="5105182" cy="4984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Status Quo – Etablierte Methoden</a:t>
              </a:r>
            </a:p>
          </p:txBody>
        </p:sp>
        <p:grpSp>
          <p:nvGrpSpPr>
            <p:cNvPr id="76" name="Gruppieren 23">
              <a:extLst>
                <a:ext uri="{FF2B5EF4-FFF2-40B4-BE49-F238E27FC236}">
                  <a16:creationId xmlns:a16="http://schemas.microsoft.com/office/drawing/2014/main" id="{A1157F1B-9A06-4BBD-947E-824E9EE0FFF1}"/>
                </a:ext>
              </a:extLst>
            </p:cNvPr>
            <p:cNvGrpSpPr/>
            <p:nvPr/>
          </p:nvGrpSpPr>
          <p:grpSpPr>
            <a:xfrm>
              <a:off x="7308304" y="1644040"/>
              <a:ext cx="1578010" cy="2137008"/>
              <a:chOff x="7308304" y="2076088"/>
              <a:chExt cx="1578010" cy="2137008"/>
            </a:xfrm>
          </p:grpSpPr>
          <p:pic>
            <p:nvPicPr>
              <p:cNvPr id="89" name="Picture 4">
                <a:extLst>
                  <a:ext uri="{FF2B5EF4-FFF2-40B4-BE49-F238E27FC236}">
                    <a16:creationId xmlns:a16="http://schemas.microsoft.com/office/drawing/2014/main" id="{05AD2ED6-7EB8-4260-906E-E27BE16669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8100392" y="2721207"/>
                <a:ext cx="785922" cy="10668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cxnSp>
            <p:nvCxnSpPr>
              <p:cNvPr id="90" name="Gerade Verbindung mit Pfeil 64">
                <a:extLst>
                  <a:ext uri="{FF2B5EF4-FFF2-40B4-BE49-F238E27FC236}">
                    <a16:creationId xmlns:a16="http://schemas.microsoft.com/office/drawing/2014/main" id="{48444364-F572-44D1-94C4-E96E3516B83A}"/>
                  </a:ext>
                </a:extLst>
              </p:cNvPr>
              <p:cNvCxnSpPr/>
              <p:nvPr/>
            </p:nvCxnSpPr>
            <p:spPr>
              <a:xfrm flipH="1">
                <a:off x="8321040" y="3789040"/>
                <a:ext cx="211400" cy="42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feld 65">
                <a:extLst>
                  <a:ext uri="{FF2B5EF4-FFF2-40B4-BE49-F238E27FC236}">
                    <a16:creationId xmlns:a16="http://schemas.microsoft.com/office/drawing/2014/main" id="{136A0F02-091D-4F68-9CA6-74D208535CD9}"/>
                  </a:ext>
                </a:extLst>
              </p:cNvPr>
              <p:cNvSpPr txBox="1"/>
              <p:nvPr/>
            </p:nvSpPr>
            <p:spPr>
              <a:xfrm>
                <a:off x="7308304" y="2076088"/>
                <a:ext cx="12073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err="1">
                    <a:latin typeface="Arial" panose="020B0604020202020204" pitchFamily="34" charset="0"/>
                    <a:cs typeface="Arial" pitchFamily="34" charset="0"/>
                  </a:rPr>
                  <a:t>Hg</a:t>
                </a:r>
                <a:r>
                  <a:rPr lang="de-DE" sz="1200" dirty="0">
                    <a:latin typeface="Arial" panose="020B0604020202020204" pitchFamily="34" charset="0"/>
                    <a:cs typeface="Arial" pitchFamily="34" charset="0"/>
                  </a:rPr>
                  <a:t>-Manometer</a:t>
                </a:r>
              </a:p>
              <a:p>
                <a:r>
                  <a:rPr lang="de-DE" sz="1200" dirty="0" err="1">
                    <a:latin typeface="Arial" panose="020B0604020202020204" pitchFamily="34" charset="0"/>
                    <a:cs typeface="Arial" pitchFamily="34" charset="0"/>
                  </a:rPr>
                  <a:t>Schwien</a:t>
                </a:r>
                <a:r>
                  <a:rPr lang="de-DE" sz="1200" dirty="0">
                    <a:latin typeface="Arial" panose="020B0604020202020204" pitchFamily="34" charset="0"/>
                    <a:cs typeface="Arial" pitchFamily="34" charset="0"/>
                  </a:rPr>
                  <a:t> (BS)</a:t>
                </a:r>
              </a:p>
            </p:txBody>
          </p:sp>
        </p:grpSp>
        <p:grpSp>
          <p:nvGrpSpPr>
            <p:cNvPr id="77" name="Gruppieren 25">
              <a:extLst>
                <a:ext uri="{FF2B5EF4-FFF2-40B4-BE49-F238E27FC236}">
                  <a16:creationId xmlns:a16="http://schemas.microsoft.com/office/drawing/2014/main" id="{C3C56188-07E7-4A54-9FC9-C855C5EEBA0F}"/>
                </a:ext>
              </a:extLst>
            </p:cNvPr>
            <p:cNvGrpSpPr/>
            <p:nvPr/>
          </p:nvGrpSpPr>
          <p:grpSpPr>
            <a:xfrm>
              <a:off x="5436096" y="2852936"/>
              <a:ext cx="1880991" cy="1700784"/>
              <a:chOff x="5436096" y="3284984"/>
              <a:chExt cx="1880991" cy="1700784"/>
            </a:xfrm>
          </p:grpSpPr>
          <p:pic>
            <p:nvPicPr>
              <p:cNvPr id="86" name="Picture 3" descr="Q:\Bilder\FRS5\FRS-SE2-9_06_4_small.jpg">
                <a:extLst>
                  <a:ext uri="{FF2B5EF4-FFF2-40B4-BE49-F238E27FC236}">
                    <a16:creationId xmlns:a16="http://schemas.microsoft.com/office/drawing/2014/main" id="{CC46E13A-9DA6-461D-A428-146C85119F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436096" y="3284984"/>
                <a:ext cx="924687" cy="1700784"/>
              </a:xfrm>
              <a:prstGeom prst="rect">
                <a:avLst/>
              </a:prstGeom>
              <a:noFill/>
            </p:spPr>
          </p:pic>
          <p:cxnSp>
            <p:nvCxnSpPr>
              <p:cNvPr id="87" name="Gerade Verbindung mit Pfeil 68">
                <a:extLst>
                  <a:ext uri="{FF2B5EF4-FFF2-40B4-BE49-F238E27FC236}">
                    <a16:creationId xmlns:a16="http://schemas.microsoft.com/office/drawing/2014/main" id="{7969D59D-6E7B-4BEC-B1D7-123C47813BC9}"/>
                  </a:ext>
                </a:extLst>
              </p:cNvPr>
              <p:cNvCxnSpPr/>
              <p:nvPr/>
            </p:nvCxnSpPr>
            <p:spPr>
              <a:xfrm flipV="1">
                <a:off x="6372200" y="3336796"/>
                <a:ext cx="546760" cy="266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feld 69">
                <a:extLst>
                  <a:ext uri="{FF2B5EF4-FFF2-40B4-BE49-F238E27FC236}">
                    <a16:creationId xmlns:a16="http://schemas.microsoft.com/office/drawing/2014/main" id="{DD0449EE-D883-45B4-940B-529966338CF5}"/>
                  </a:ext>
                </a:extLst>
              </p:cNvPr>
              <p:cNvSpPr txBox="1"/>
              <p:nvPr/>
            </p:nvSpPr>
            <p:spPr>
              <a:xfrm>
                <a:off x="6300192" y="4294837"/>
                <a:ext cx="1016895" cy="498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latin typeface="Arial" pitchFamily="34" charset="0"/>
                    <a:cs typeface="Arial" pitchFamily="34" charset="0"/>
                  </a:rPr>
                  <a:t>Kolben-</a:t>
                </a:r>
              </a:p>
              <a:p>
                <a:r>
                  <a:rPr lang="de-DE" sz="1200" dirty="0">
                    <a:latin typeface="Arial" pitchFamily="34" charset="0"/>
                    <a:cs typeface="Arial" pitchFamily="34" charset="0"/>
                  </a:rPr>
                  <a:t>Manometer</a:t>
                </a:r>
              </a:p>
            </p:txBody>
          </p:sp>
        </p:grpSp>
        <p:grpSp>
          <p:nvGrpSpPr>
            <p:cNvPr id="78" name="Gruppieren 26">
              <a:extLst>
                <a:ext uri="{FF2B5EF4-FFF2-40B4-BE49-F238E27FC236}">
                  <a16:creationId xmlns:a16="http://schemas.microsoft.com/office/drawing/2014/main" id="{BC6A565B-2F88-4C06-AADD-B713CFF50D33}"/>
                </a:ext>
              </a:extLst>
            </p:cNvPr>
            <p:cNvGrpSpPr/>
            <p:nvPr/>
          </p:nvGrpSpPr>
          <p:grpSpPr>
            <a:xfrm>
              <a:off x="3488310" y="2310419"/>
              <a:ext cx="3291114" cy="2238728"/>
              <a:chOff x="3488310" y="2742467"/>
              <a:chExt cx="3291114" cy="2238728"/>
            </a:xfrm>
          </p:grpSpPr>
          <p:pic>
            <p:nvPicPr>
              <p:cNvPr id="83" name="Picture 5" descr="Q:\Praktikum\Bilder\Neuer Ordner\SE2 beabeitet.jpg">
                <a:extLst>
                  <a:ext uri="{FF2B5EF4-FFF2-40B4-BE49-F238E27FC236}">
                    <a16:creationId xmlns:a16="http://schemas.microsoft.com/office/drawing/2014/main" id="{DEB6601C-5726-4A51-9722-A0CA21C281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488310" y="3284983"/>
                <a:ext cx="1566672" cy="1696212"/>
              </a:xfrm>
              <a:prstGeom prst="rect">
                <a:avLst/>
              </a:prstGeom>
              <a:noFill/>
            </p:spPr>
          </p:pic>
          <p:cxnSp>
            <p:nvCxnSpPr>
              <p:cNvPr id="84" name="Gerade Verbindung mit Pfeil 72">
                <a:extLst>
                  <a:ext uri="{FF2B5EF4-FFF2-40B4-BE49-F238E27FC236}">
                    <a16:creationId xmlns:a16="http://schemas.microsoft.com/office/drawing/2014/main" id="{A7EDFC83-1BE5-4DFF-8598-11DACD625543}"/>
                  </a:ext>
                </a:extLst>
              </p:cNvPr>
              <p:cNvCxnSpPr/>
              <p:nvPr/>
            </p:nvCxnSpPr>
            <p:spPr>
              <a:xfrm flipV="1">
                <a:off x="4453866" y="3152775"/>
                <a:ext cx="601116" cy="905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feld 73">
                <a:extLst>
                  <a:ext uri="{FF2B5EF4-FFF2-40B4-BE49-F238E27FC236}">
                    <a16:creationId xmlns:a16="http://schemas.microsoft.com/office/drawing/2014/main" id="{D8660B87-833D-4769-BDEB-48EF2DE55406}"/>
                  </a:ext>
                </a:extLst>
              </p:cNvPr>
              <p:cNvSpPr txBox="1"/>
              <p:nvPr/>
            </p:nvSpPr>
            <p:spPr>
              <a:xfrm>
                <a:off x="5112544" y="2742467"/>
                <a:ext cx="1666880" cy="299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latin typeface="Arial" panose="020B0604020202020204" pitchFamily="34" charset="0"/>
                    <a:cs typeface="Arial" pitchFamily="34" charset="0"/>
                  </a:rPr>
                  <a:t>Statische Expansion</a:t>
                </a:r>
              </a:p>
            </p:txBody>
          </p:sp>
        </p:grpSp>
        <p:grpSp>
          <p:nvGrpSpPr>
            <p:cNvPr id="79" name="Gruppieren 27">
              <a:extLst>
                <a:ext uri="{FF2B5EF4-FFF2-40B4-BE49-F238E27FC236}">
                  <a16:creationId xmlns:a16="http://schemas.microsoft.com/office/drawing/2014/main" id="{CAC5E4F6-4E9C-428B-A48B-382DB5BD55AD}"/>
                </a:ext>
              </a:extLst>
            </p:cNvPr>
            <p:cNvGrpSpPr/>
            <p:nvPr/>
          </p:nvGrpSpPr>
          <p:grpSpPr>
            <a:xfrm>
              <a:off x="1192711" y="1880293"/>
              <a:ext cx="2477344" cy="2660206"/>
              <a:chOff x="1192711" y="2312341"/>
              <a:chExt cx="2477344" cy="2660206"/>
            </a:xfrm>
          </p:grpSpPr>
          <p:pic>
            <p:nvPicPr>
              <p:cNvPr id="80" name="Picture 69" descr="Q:\Praktikum\Bilder\Neuer Ordner\CE-3.jpg">
                <a:extLst>
                  <a:ext uri="{FF2B5EF4-FFF2-40B4-BE49-F238E27FC236}">
                    <a16:creationId xmlns:a16="http://schemas.microsoft.com/office/drawing/2014/main" id="{00614C37-E6E6-4336-AD3A-11705A8D51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r="1229"/>
              <a:stretch>
                <a:fillRect/>
              </a:stretch>
            </p:blipFill>
            <p:spPr bwMode="auto">
              <a:xfrm>
                <a:off x="1192711" y="3284980"/>
                <a:ext cx="1939129" cy="1687567"/>
              </a:xfrm>
              <a:prstGeom prst="rect">
                <a:avLst/>
              </a:prstGeom>
              <a:noFill/>
            </p:spPr>
          </p:pic>
          <p:cxnSp>
            <p:nvCxnSpPr>
              <p:cNvPr id="81" name="Gerade Verbindung mit Pfeil 76">
                <a:extLst>
                  <a:ext uri="{FF2B5EF4-FFF2-40B4-BE49-F238E27FC236}">
                    <a16:creationId xmlns:a16="http://schemas.microsoft.com/office/drawing/2014/main" id="{28A5C392-CF67-42D8-9A27-6E721EEBA9CC}"/>
                  </a:ext>
                </a:extLst>
              </p:cNvPr>
              <p:cNvCxnSpPr/>
              <p:nvPr/>
            </p:nvCxnSpPr>
            <p:spPr>
              <a:xfrm flipV="1">
                <a:off x="2123728" y="2788156"/>
                <a:ext cx="779492" cy="4551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feld 77">
                <a:extLst>
                  <a:ext uri="{FF2B5EF4-FFF2-40B4-BE49-F238E27FC236}">
                    <a16:creationId xmlns:a16="http://schemas.microsoft.com/office/drawing/2014/main" id="{54BBC1A3-8C48-40D0-9054-46700E354C6C}"/>
                  </a:ext>
                </a:extLst>
              </p:cNvPr>
              <p:cNvSpPr txBox="1"/>
              <p:nvPr/>
            </p:nvSpPr>
            <p:spPr>
              <a:xfrm>
                <a:off x="1609449" y="2312341"/>
                <a:ext cx="2060606" cy="299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latin typeface="Arial" panose="020B0604020202020204" pitchFamily="34" charset="0"/>
                    <a:cs typeface="Arial" pitchFamily="34" charset="0"/>
                  </a:rPr>
                  <a:t>Kontinuierliche Expansion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9514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4DD5B-0746-4F5A-BD2C-7F2C9515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QuantumPascal</a:t>
            </a:r>
            <a:r>
              <a:rPr lang="de-DE" dirty="0"/>
              <a:t>“ Projekt (18SIB04)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939B68E-9073-47B7-BE3B-10ECD7D4E6E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Photonische Druckmessung (AG 7.55), Tom Rubin, 9. Okt. 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ACD91D-9BB0-416F-86A4-462867B4C2C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Seite </a:t>
            </a:r>
            <a:fld id="{6C73A770-1660-45DE-B946-DFFC7041C5FD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877FDA9-E766-41AB-9E66-7A3FFE532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761" y="1219972"/>
            <a:ext cx="4844361" cy="4174815"/>
          </a:xfrm>
          <a:prstGeom prst="rect">
            <a:avLst/>
          </a:prstGeom>
          <a:ln w="28575"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EA15C0A-DC22-46C3-BCA4-919C337A9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277" y="4327153"/>
            <a:ext cx="692729" cy="48722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EAB3591-3383-4E1A-85A8-F287D5A3D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729" y="5026057"/>
            <a:ext cx="593498" cy="5008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9A4A5D2-2B5C-4890-A9BB-7CAA830A6E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857" y="4059899"/>
            <a:ext cx="538367" cy="53972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6E18B58-28BF-447F-AD3D-7CB9AA8F9B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056" y="2733526"/>
            <a:ext cx="666950" cy="80582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D0BD187-C660-4DD1-A400-3A563DEEEE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96" y="1621612"/>
            <a:ext cx="545673" cy="7060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34CE40E-4DDF-4C11-9F6D-422D0E80EF1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271" y="5027753"/>
            <a:ext cx="1427402" cy="4674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Image 6">
            <a:extLst>
              <a:ext uri="{FF2B5EF4-FFF2-40B4-BE49-F238E27FC236}">
                <a16:creationId xmlns:a16="http://schemas.microsoft.com/office/drawing/2014/main" id="{B5081D6D-8BF0-42F3-8577-830C4BD0180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92" y="3662991"/>
            <a:ext cx="1703814" cy="34076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97E8424-AD07-49FF-8729-374F7D2BD0B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5" b="2884"/>
          <a:stretch/>
        </p:blipFill>
        <p:spPr>
          <a:xfrm rot="5400000">
            <a:off x="749390" y="922357"/>
            <a:ext cx="1453104" cy="2058999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BE63534-6F82-4E1C-99D8-86DEA751F9A9}"/>
              </a:ext>
            </a:extLst>
          </p:cNvPr>
          <p:cNvGrpSpPr/>
          <p:nvPr/>
        </p:nvGrpSpPr>
        <p:grpSpPr>
          <a:xfrm>
            <a:off x="7297250" y="1797422"/>
            <a:ext cx="1285336" cy="494674"/>
            <a:chOff x="7472903" y="2510100"/>
            <a:chExt cx="1285336" cy="494674"/>
          </a:xfrm>
        </p:grpSpPr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7605D69F-B788-41BC-9C0F-D546BEBCA7C2}"/>
                </a:ext>
              </a:extLst>
            </p:cNvPr>
            <p:cNvSpPr/>
            <p:nvPr/>
          </p:nvSpPr>
          <p:spPr>
            <a:xfrm>
              <a:off x="7472903" y="2510100"/>
              <a:ext cx="1285336" cy="49467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91889E33-94E4-4D0F-98CE-F6631D896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495771" y="2529535"/>
              <a:ext cx="1224708" cy="460461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FC646C6-8A7A-4B35-A55F-A2A4B6A51767}"/>
              </a:ext>
            </a:extLst>
          </p:cNvPr>
          <p:cNvGrpSpPr/>
          <p:nvPr/>
        </p:nvGrpSpPr>
        <p:grpSpPr>
          <a:xfrm>
            <a:off x="7836064" y="2898267"/>
            <a:ext cx="756000" cy="756000"/>
            <a:chOff x="8011717" y="3570293"/>
            <a:chExt cx="756000" cy="756000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A20054BF-914C-4F26-A82C-343470DDCC9D}"/>
                </a:ext>
              </a:extLst>
            </p:cNvPr>
            <p:cNvSpPr/>
            <p:nvPr/>
          </p:nvSpPr>
          <p:spPr>
            <a:xfrm>
              <a:off x="8011717" y="3570293"/>
              <a:ext cx="756000" cy="756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1640EE9B-C0BD-4502-9AEF-CB4748438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073270" y="3603490"/>
              <a:ext cx="632895" cy="689606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45A2A7A-5AD7-483E-AA36-4D7081620EFC}"/>
              </a:ext>
            </a:extLst>
          </p:cNvPr>
          <p:cNvGrpSpPr/>
          <p:nvPr/>
        </p:nvGrpSpPr>
        <p:grpSpPr>
          <a:xfrm>
            <a:off x="5256864" y="1213250"/>
            <a:ext cx="756000" cy="756000"/>
            <a:chOff x="4752622" y="1339785"/>
            <a:chExt cx="756000" cy="75600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CD6F0A4B-1A8D-45B0-90F4-3A0733B49E97}"/>
                </a:ext>
              </a:extLst>
            </p:cNvPr>
            <p:cNvSpPr/>
            <p:nvPr/>
          </p:nvSpPr>
          <p:spPr>
            <a:xfrm>
              <a:off x="4752622" y="1339785"/>
              <a:ext cx="756000" cy="756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3CC412B8-08AF-4438-B662-3213FB333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777582" y="1364745"/>
              <a:ext cx="706081" cy="706081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26A855B-928C-4665-BCFC-318045CE51F7}"/>
              </a:ext>
            </a:extLst>
          </p:cNvPr>
          <p:cNvGrpSpPr/>
          <p:nvPr/>
        </p:nvGrpSpPr>
        <p:grpSpPr>
          <a:xfrm>
            <a:off x="3212405" y="2086118"/>
            <a:ext cx="1214438" cy="411956"/>
            <a:chOff x="3598069" y="2852738"/>
            <a:chExt cx="1214438" cy="411956"/>
          </a:xfrm>
        </p:grpSpPr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4CDAE89E-BECD-4876-87D6-4C2677B90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635896" y="2890656"/>
              <a:ext cx="1141904" cy="334959"/>
            </a:xfrm>
            <a:prstGeom prst="rect">
              <a:avLst/>
            </a:prstGeom>
          </p:spPr>
        </p:pic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F5C41FA3-3FBD-4345-84E0-C0F93ED37691}"/>
                </a:ext>
              </a:extLst>
            </p:cNvPr>
            <p:cNvSpPr/>
            <p:nvPr/>
          </p:nvSpPr>
          <p:spPr>
            <a:xfrm>
              <a:off x="3598069" y="2852738"/>
              <a:ext cx="1214438" cy="41195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</p:grp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40F2034-D0DD-47A7-B6A6-D6EBE629352D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764500" y="4196291"/>
            <a:ext cx="816978" cy="829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E194338-FC26-4E46-8A62-53C0567DC434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906972" y="4204773"/>
            <a:ext cx="626513" cy="8229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65C31E0-6D22-42FF-B64E-B8F97AC7626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984825" y="4193050"/>
            <a:ext cx="993032" cy="1367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7D1AA2A-A15C-436E-A942-EF31500FF1D8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6524085" y="3276267"/>
            <a:ext cx="1311979" cy="1723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289448F-D396-4E01-B496-E2732C449B3C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5788458" y="2044759"/>
            <a:ext cx="1508792" cy="1377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CE9D5348-6888-4526-BB16-5380B966E728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5593299" y="2590651"/>
            <a:ext cx="1702416" cy="11706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8634BBB-CC28-4293-8F80-2411D65DA19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685006" y="4474403"/>
            <a:ext cx="676172" cy="963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90B7F977-30FB-49C6-AFE7-7D9DC341B671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586506" y="3806189"/>
            <a:ext cx="448749" cy="27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116FF2F-7E33-4DDF-A418-D416C891F91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685006" y="3136439"/>
            <a:ext cx="1350249" cy="6463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D95A1F6-E2D5-4A3F-89EE-39EE1A85652E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3819624" y="2498074"/>
            <a:ext cx="1146033" cy="8505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3F3C32D6-F7DB-4BB3-9E4C-5116FDC058A0}"/>
              </a:ext>
            </a:extLst>
          </p:cNvPr>
          <p:cNvCxnSpPr>
            <a:cxnSpLocks/>
          </p:cNvCxnSpPr>
          <p:nvPr/>
        </p:nvCxnSpPr>
        <p:spPr>
          <a:xfrm>
            <a:off x="5907701" y="1839996"/>
            <a:ext cx="425358" cy="2191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11DE9170-E600-4878-82F7-1CA1E5E10997}"/>
              </a:ext>
            </a:extLst>
          </p:cNvPr>
          <p:cNvCxnSpPr>
            <a:cxnSpLocks/>
          </p:cNvCxnSpPr>
          <p:nvPr/>
        </p:nvCxnSpPr>
        <p:spPr>
          <a:xfrm>
            <a:off x="5178620" y="2271401"/>
            <a:ext cx="1064112" cy="292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table">
            <a:extLst>
              <a:ext uri="{FF2B5EF4-FFF2-40B4-BE49-F238E27FC236}">
                <a16:creationId xmlns:a16="http://schemas.microsoft.com/office/drawing/2014/main" id="{646E4B86-8D75-4895-83FA-556BEB6F0A3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6442" y="2733526"/>
            <a:ext cx="2059000" cy="2911224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BD54DA09-BFC6-417A-A83E-083D65B476A2}"/>
              </a:ext>
            </a:extLst>
          </p:cNvPr>
          <p:cNvGrpSpPr/>
          <p:nvPr/>
        </p:nvGrpSpPr>
        <p:grpSpPr>
          <a:xfrm>
            <a:off x="7295715" y="2350145"/>
            <a:ext cx="1285200" cy="481012"/>
            <a:chOff x="7471368" y="3045619"/>
            <a:chExt cx="1285200" cy="481012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72BFD781-9019-4386-81D5-5CA34DCEA00F}"/>
                </a:ext>
              </a:extLst>
            </p:cNvPr>
            <p:cNvSpPr/>
            <p:nvPr/>
          </p:nvSpPr>
          <p:spPr>
            <a:xfrm>
              <a:off x="7471368" y="3045619"/>
              <a:ext cx="1285200" cy="4810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CE58AADB-1823-4EF9-9196-4788DA76F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490995" y="3072490"/>
              <a:ext cx="1240446" cy="428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927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30823" y="196682"/>
            <a:ext cx="8712000" cy="777600"/>
          </a:xfrm>
        </p:spPr>
        <p:txBody>
          <a:bodyPr/>
          <a:lstStyle/>
          <a:p>
            <a:r>
              <a:rPr lang="de-DE" dirty="0"/>
              <a:t>Quantum Pascal Projekt: Ziele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072CCA6-74FB-4157-9263-68289ABB4BE0}"/>
              </a:ext>
            </a:extLst>
          </p:cNvPr>
          <p:cNvSpPr txBox="1"/>
          <p:nvPr/>
        </p:nvSpPr>
        <p:spPr>
          <a:xfrm>
            <a:off x="863873" y="5460137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Bestehende optische Systeme weiter verbessern.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Größere Messgenauigkeit optischer Systeme nutzen.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7" name="Group 156">
            <a:extLst>
              <a:ext uri="{FF2B5EF4-FFF2-40B4-BE49-F238E27FC236}">
                <a16:creationId xmlns:a16="http://schemas.microsoft.com/office/drawing/2014/main" id="{23C6D7CC-ED79-478F-ADA7-B9D6B443B9FF}"/>
              </a:ext>
            </a:extLst>
          </p:cNvPr>
          <p:cNvGrpSpPr/>
          <p:nvPr/>
        </p:nvGrpSpPr>
        <p:grpSpPr>
          <a:xfrm>
            <a:off x="223401" y="877380"/>
            <a:ext cx="8208810" cy="4329652"/>
            <a:chOff x="67015" y="497632"/>
            <a:chExt cx="9076985" cy="4670322"/>
          </a:xfrm>
        </p:grpSpPr>
        <p:pic>
          <p:nvPicPr>
            <p:cNvPr id="88" name="Picture 2" descr="O:\Vakuum\Projekte\Optische Druckmessung\20161007 Unsicherheiten\se2_unsicherheiten_k2.png">
              <a:extLst>
                <a:ext uri="{FF2B5EF4-FFF2-40B4-BE49-F238E27FC236}">
                  <a16:creationId xmlns:a16="http://schemas.microsoft.com/office/drawing/2014/main" id="{FE1CE892-F0E1-4067-A8DC-1FF2BEC1331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94443" y="2270671"/>
              <a:ext cx="2844000" cy="583200"/>
            </a:xfrm>
            <a:prstGeom prst="rect">
              <a:avLst/>
            </a:prstGeom>
            <a:noFill/>
          </p:spPr>
        </p:pic>
        <p:pic>
          <p:nvPicPr>
            <p:cNvPr id="89" name="Picture 3" descr="C:\Users\rubin01\Desktop\20150825 Vortrag zum Doktorandenseminar am 3_9_2015\loglog.png">
              <a:extLst>
                <a:ext uri="{FF2B5EF4-FFF2-40B4-BE49-F238E27FC236}">
                  <a16:creationId xmlns:a16="http://schemas.microsoft.com/office/drawing/2014/main" id="{7F7C4681-52E5-4EF0-AB3D-4A44DB38C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4947" r="1181" b="12094"/>
            <a:stretch>
              <a:fillRect/>
            </a:stretch>
          </p:blipFill>
          <p:spPr bwMode="auto">
            <a:xfrm>
              <a:off x="354658" y="1340767"/>
              <a:ext cx="8789342" cy="3600401"/>
            </a:xfrm>
            <a:prstGeom prst="rect">
              <a:avLst/>
            </a:prstGeom>
            <a:noFill/>
          </p:spPr>
        </p:pic>
        <p:sp>
          <p:nvSpPr>
            <p:cNvPr id="90" name="Pfeil nach rechts 5">
              <a:extLst>
                <a:ext uri="{FF2B5EF4-FFF2-40B4-BE49-F238E27FC236}">
                  <a16:creationId xmlns:a16="http://schemas.microsoft.com/office/drawing/2014/main" id="{26E9E633-A712-4C91-BB87-F6313F9D1846}"/>
                </a:ext>
              </a:extLst>
            </p:cNvPr>
            <p:cNvSpPr/>
            <p:nvPr/>
          </p:nvSpPr>
          <p:spPr>
            <a:xfrm flipH="1">
              <a:off x="789484" y="836712"/>
              <a:ext cx="6912768" cy="64807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AG 7.54 – Vakuum Metrologie</a:t>
              </a:r>
            </a:p>
          </p:txBody>
        </p:sp>
        <p:sp>
          <p:nvSpPr>
            <p:cNvPr id="91" name="Pfeil nach rechts 6">
              <a:extLst>
                <a:ext uri="{FF2B5EF4-FFF2-40B4-BE49-F238E27FC236}">
                  <a16:creationId xmlns:a16="http://schemas.microsoft.com/office/drawing/2014/main" id="{64292C1D-B74A-4975-8171-B290FB2C7E02}"/>
                </a:ext>
              </a:extLst>
            </p:cNvPr>
            <p:cNvSpPr/>
            <p:nvPr/>
          </p:nvSpPr>
          <p:spPr>
            <a:xfrm>
              <a:off x="7740352" y="836712"/>
              <a:ext cx="1403648" cy="648072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AG 3.33</a:t>
              </a:r>
            </a:p>
          </p:txBody>
        </p:sp>
        <p:sp>
          <p:nvSpPr>
            <p:cNvPr id="92" name="Textfeld 7">
              <a:extLst>
                <a:ext uri="{FF2B5EF4-FFF2-40B4-BE49-F238E27FC236}">
                  <a16:creationId xmlns:a16="http://schemas.microsoft.com/office/drawing/2014/main" id="{2726C01F-8BC9-444E-AF3B-4A5C64CA05A5}"/>
                </a:ext>
              </a:extLst>
            </p:cNvPr>
            <p:cNvSpPr txBox="1"/>
            <p:nvPr/>
          </p:nvSpPr>
          <p:spPr>
            <a:xfrm>
              <a:off x="7645253" y="2797256"/>
              <a:ext cx="1335076" cy="49799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de-DE" sz="1200" dirty="0" err="1">
                  <a:latin typeface="Arial" panose="020B0604020202020204" pitchFamily="34" charset="0"/>
                  <a:cs typeface="Arial" pitchFamily="34" charset="0"/>
                </a:rPr>
                <a:t>Hg</a:t>
              </a:r>
              <a:r>
                <a:rPr lang="de-DE" sz="1200" dirty="0">
                  <a:latin typeface="Arial" panose="020B0604020202020204" pitchFamily="34" charset="0"/>
                  <a:cs typeface="Arial" pitchFamily="34" charset="0"/>
                </a:rPr>
                <a:t>-Manometer</a:t>
              </a:r>
            </a:p>
            <a:p>
              <a:r>
                <a:rPr lang="de-DE" sz="1200" dirty="0" err="1">
                  <a:latin typeface="Arial" panose="020B0604020202020204" pitchFamily="34" charset="0"/>
                  <a:cs typeface="Arial" pitchFamily="34" charset="0"/>
                </a:rPr>
                <a:t>Schwien</a:t>
              </a:r>
              <a:r>
                <a:rPr lang="de-DE" sz="1200" dirty="0">
                  <a:latin typeface="Arial" panose="020B0604020202020204" pitchFamily="34" charset="0"/>
                  <a:cs typeface="Arial" pitchFamily="34" charset="0"/>
                </a:rPr>
                <a:t> (BS)</a:t>
              </a:r>
            </a:p>
          </p:txBody>
        </p:sp>
        <p:sp>
          <p:nvSpPr>
            <p:cNvPr id="93" name="Textfeld 8">
              <a:extLst>
                <a:ext uri="{FF2B5EF4-FFF2-40B4-BE49-F238E27FC236}">
                  <a16:creationId xmlns:a16="http://schemas.microsoft.com/office/drawing/2014/main" id="{4674C02D-5B9C-444A-94D8-64D983186AB4}"/>
                </a:ext>
              </a:extLst>
            </p:cNvPr>
            <p:cNvSpPr txBox="1"/>
            <p:nvPr/>
          </p:nvSpPr>
          <p:spPr>
            <a:xfrm>
              <a:off x="7740352" y="2300535"/>
              <a:ext cx="1062105" cy="49799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Arial" pitchFamily="34" charset="0"/>
                  <a:cs typeface="Arial" pitchFamily="34" charset="0"/>
                </a:rPr>
                <a:t>Kolben-</a:t>
              </a:r>
            </a:p>
            <a:p>
              <a:r>
                <a:rPr lang="de-DE" sz="1200" dirty="0">
                  <a:latin typeface="Arial" pitchFamily="34" charset="0"/>
                  <a:cs typeface="Arial" pitchFamily="34" charset="0"/>
                </a:rPr>
                <a:t>Manometer</a:t>
              </a:r>
            </a:p>
          </p:txBody>
        </p:sp>
        <p:sp>
          <p:nvSpPr>
            <p:cNvPr id="94" name="Textfeld 9">
              <a:extLst>
                <a:ext uri="{FF2B5EF4-FFF2-40B4-BE49-F238E27FC236}">
                  <a16:creationId xmlns:a16="http://schemas.microsoft.com/office/drawing/2014/main" id="{214E3C7A-FCF0-4996-B50F-84F81E8ADFE9}"/>
                </a:ext>
              </a:extLst>
            </p:cNvPr>
            <p:cNvSpPr txBox="1"/>
            <p:nvPr/>
          </p:nvSpPr>
          <p:spPr>
            <a:xfrm>
              <a:off x="5778500" y="1927865"/>
              <a:ext cx="1740988" cy="29879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Arial" panose="020B0604020202020204" pitchFamily="34" charset="0"/>
                  <a:cs typeface="Arial" pitchFamily="34" charset="0"/>
                </a:rPr>
                <a:t>Statische Expansion</a:t>
              </a:r>
            </a:p>
          </p:txBody>
        </p:sp>
        <p:sp>
          <p:nvSpPr>
            <p:cNvPr id="95" name="Textfeld 10">
              <a:extLst>
                <a:ext uri="{FF2B5EF4-FFF2-40B4-BE49-F238E27FC236}">
                  <a16:creationId xmlns:a16="http://schemas.microsoft.com/office/drawing/2014/main" id="{A8D22653-6ABA-4B4A-A56F-8CCFE32AA7BD}"/>
                </a:ext>
              </a:extLst>
            </p:cNvPr>
            <p:cNvSpPr txBox="1"/>
            <p:nvPr/>
          </p:nvSpPr>
          <p:spPr>
            <a:xfrm>
              <a:off x="2483768" y="1789365"/>
              <a:ext cx="2152217" cy="29879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Arial" panose="020B0604020202020204" pitchFamily="34" charset="0"/>
                  <a:cs typeface="Arial" pitchFamily="34" charset="0"/>
                </a:rPr>
                <a:t>Kontinuierliche Expansion</a:t>
              </a:r>
            </a:p>
          </p:txBody>
        </p:sp>
        <p:cxnSp>
          <p:nvCxnSpPr>
            <p:cNvPr id="96" name="Gerade Verbindung mit Pfeil 11">
              <a:extLst>
                <a:ext uri="{FF2B5EF4-FFF2-40B4-BE49-F238E27FC236}">
                  <a16:creationId xmlns:a16="http://schemas.microsoft.com/office/drawing/2014/main" id="{C4197378-CDF1-46A6-9E9B-4DC6177D632B}"/>
                </a:ext>
              </a:extLst>
            </p:cNvPr>
            <p:cNvCxnSpPr>
              <a:stCxn id="92" idx="2"/>
            </p:cNvCxnSpPr>
            <p:nvPr/>
          </p:nvCxnSpPr>
          <p:spPr>
            <a:xfrm>
              <a:off x="8312791" y="3295246"/>
              <a:ext cx="296314" cy="6137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mit Pfeil 12">
              <a:extLst>
                <a:ext uri="{FF2B5EF4-FFF2-40B4-BE49-F238E27FC236}">
                  <a16:creationId xmlns:a16="http://schemas.microsoft.com/office/drawing/2014/main" id="{DD3287B8-005B-419C-BE63-6420F911A971}"/>
                </a:ext>
              </a:extLst>
            </p:cNvPr>
            <p:cNvCxnSpPr>
              <a:endCxn id="101" idx="6"/>
            </p:cNvCxnSpPr>
            <p:nvPr/>
          </p:nvCxnSpPr>
          <p:spPr>
            <a:xfrm flipH="1">
              <a:off x="6978356" y="2753112"/>
              <a:ext cx="931204" cy="1536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14">
              <a:extLst>
                <a:ext uri="{FF2B5EF4-FFF2-40B4-BE49-F238E27FC236}">
                  <a16:creationId xmlns:a16="http://schemas.microsoft.com/office/drawing/2014/main" id="{43D4A1F6-4BC3-4BC1-A6D9-C7015060CC66}"/>
                </a:ext>
              </a:extLst>
            </p:cNvPr>
            <p:cNvCxnSpPr>
              <a:cxnSpLocks/>
            </p:cNvCxnSpPr>
            <p:nvPr/>
          </p:nvCxnSpPr>
          <p:spPr>
            <a:xfrm>
              <a:off x="904876" y="2346722"/>
              <a:ext cx="2965488" cy="335529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Freihandform 15">
              <a:extLst>
                <a:ext uri="{FF2B5EF4-FFF2-40B4-BE49-F238E27FC236}">
                  <a16:creationId xmlns:a16="http://schemas.microsoft.com/office/drawing/2014/main" id="{FF74DEC5-0B4E-41A1-A7E6-FE84E7DA9CD9}"/>
                </a:ext>
              </a:extLst>
            </p:cNvPr>
            <p:cNvSpPr/>
            <p:nvPr/>
          </p:nvSpPr>
          <p:spPr>
            <a:xfrm>
              <a:off x="7162800" y="2920752"/>
              <a:ext cx="1684020" cy="1043940"/>
            </a:xfrm>
            <a:custGeom>
              <a:avLst/>
              <a:gdLst>
                <a:gd name="connsiteX0" fmla="*/ 3162300 w 3162300"/>
                <a:gd name="connsiteY0" fmla="*/ 1828800 h 1828800"/>
                <a:gd name="connsiteX1" fmla="*/ 2689860 w 3162300"/>
                <a:gd name="connsiteY1" fmla="*/ 1775460 h 1828800"/>
                <a:gd name="connsiteX2" fmla="*/ 2270760 w 3162300"/>
                <a:gd name="connsiteY2" fmla="*/ 1684020 h 1828800"/>
                <a:gd name="connsiteX3" fmla="*/ 1813560 w 3162300"/>
                <a:gd name="connsiteY3" fmla="*/ 1478280 h 1828800"/>
                <a:gd name="connsiteX4" fmla="*/ 1485900 w 3162300"/>
                <a:gd name="connsiteY4" fmla="*/ 1280160 h 1828800"/>
                <a:gd name="connsiteX5" fmla="*/ 1066800 w 3162300"/>
                <a:gd name="connsiteY5" fmla="*/ 952500 h 1828800"/>
                <a:gd name="connsiteX6" fmla="*/ 0 w 3162300"/>
                <a:gd name="connsiteY6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2300" h="1828800">
                  <a:moveTo>
                    <a:pt x="3162300" y="1828800"/>
                  </a:moveTo>
                  <a:cubicBezTo>
                    <a:pt x="3000375" y="1814195"/>
                    <a:pt x="2838450" y="1799590"/>
                    <a:pt x="2689860" y="1775460"/>
                  </a:cubicBezTo>
                  <a:cubicBezTo>
                    <a:pt x="2541270" y="1751330"/>
                    <a:pt x="2416810" y="1733550"/>
                    <a:pt x="2270760" y="1684020"/>
                  </a:cubicBezTo>
                  <a:cubicBezTo>
                    <a:pt x="2124710" y="1634490"/>
                    <a:pt x="1944370" y="1545590"/>
                    <a:pt x="1813560" y="1478280"/>
                  </a:cubicBezTo>
                  <a:cubicBezTo>
                    <a:pt x="1682750" y="1410970"/>
                    <a:pt x="1610360" y="1367790"/>
                    <a:pt x="1485900" y="1280160"/>
                  </a:cubicBezTo>
                  <a:cubicBezTo>
                    <a:pt x="1361440" y="1192530"/>
                    <a:pt x="1314450" y="1165860"/>
                    <a:pt x="1066800" y="952500"/>
                  </a:cubicBezTo>
                  <a:cubicBezTo>
                    <a:pt x="819150" y="739140"/>
                    <a:pt x="0" y="0"/>
                    <a:pt x="0" y="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Freihandform 16">
              <a:extLst>
                <a:ext uri="{FF2B5EF4-FFF2-40B4-BE49-F238E27FC236}">
                  <a16:creationId xmlns:a16="http://schemas.microsoft.com/office/drawing/2014/main" id="{8D487DB5-8AE6-4DFF-99C8-202AF107810E}"/>
                </a:ext>
              </a:extLst>
            </p:cNvPr>
            <p:cNvSpPr/>
            <p:nvPr/>
          </p:nvSpPr>
          <p:spPr>
            <a:xfrm>
              <a:off x="6827520" y="2768352"/>
              <a:ext cx="1449706" cy="753617"/>
            </a:xfrm>
            <a:custGeom>
              <a:avLst/>
              <a:gdLst>
                <a:gd name="connsiteX0" fmla="*/ 2636520 w 2636520"/>
                <a:gd name="connsiteY0" fmla="*/ 1493520 h 1493520"/>
                <a:gd name="connsiteX1" fmla="*/ 2286000 w 2636520"/>
                <a:gd name="connsiteY1" fmla="*/ 1485900 h 1493520"/>
                <a:gd name="connsiteX2" fmla="*/ 1912620 w 2636520"/>
                <a:gd name="connsiteY2" fmla="*/ 1455420 h 1493520"/>
                <a:gd name="connsiteX3" fmla="*/ 1577340 w 2636520"/>
                <a:gd name="connsiteY3" fmla="*/ 1356360 h 1493520"/>
                <a:gd name="connsiteX4" fmla="*/ 1310640 w 2636520"/>
                <a:gd name="connsiteY4" fmla="*/ 1181100 h 1493520"/>
                <a:gd name="connsiteX5" fmla="*/ 906780 w 2636520"/>
                <a:gd name="connsiteY5" fmla="*/ 845820 h 1493520"/>
                <a:gd name="connsiteX6" fmla="*/ 274320 w 2636520"/>
                <a:gd name="connsiteY6" fmla="*/ 274320 h 1493520"/>
                <a:gd name="connsiteX7" fmla="*/ 0 w 2636520"/>
                <a:gd name="connsiteY7" fmla="*/ 0 h 149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93520">
                  <a:moveTo>
                    <a:pt x="2636520" y="1493520"/>
                  </a:moveTo>
                  <a:cubicBezTo>
                    <a:pt x="2521585" y="1492885"/>
                    <a:pt x="2406650" y="1492250"/>
                    <a:pt x="2286000" y="1485900"/>
                  </a:cubicBezTo>
                  <a:cubicBezTo>
                    <a:pt x="2165350" y="1479550"/>
                    <a:pt x="2030730" y="1477010"/>
                    <a:pt x="1912620" y="1455420"/>
                  </a:cubicBezTo>
                  <a:cubicBezTo>
                    <a:pt x="1794510" y="1433830"/>
                    <a:pt x="1677670" y="1402080"/>
                    <a:pt x="1577340" y="1356360"/>
                  </a:cubicBezTo>
                  <a:cubicBezTo>
                    <a:pt x="1477010" y="1310640"/>
                    <a:pt x="1422400" y="1266190"/>
                    <a:pt x="1310640" y="1181100"/>
                  </a:cubicBezTo>
                  <a:cubicBezTo>
                    <a:pt x="1198880" y="1096010"/>
                    <a:pt x="1079500" y="996950"/>
                    <a:pt x="906780" y="845820"/>
                  </a:cubicBezTo>
                  <a:cubicBezTo>
                    <a:pt x="734060" y="694690"/>
                    <a:pt x="425450" y="415290"/>
                    <a:pt x="274320" y="274320"/>
                  </a:cubicBezTo>
                  <a:cubicBezTo>
                    <a:pt x="123190" y="133350"/>
                    <a:pt x="0" y="0"/>
                    <a:pt x="0" y="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2" name="Gerade Verbindung mit Pfeil 17">
              <a:extLst>
                <a:ext uri="{FF2B5EF4-FFF2-40B4-BE49-F238E27FC236}">
                  <a16:creationId xmlns:a16="http://schemas.microsoft.com/office/drawing/2014/main" id="{CCBE2994-E55F-4AC2-99F0-036F72EBD2AC}"/>
                </a:ext>
              </a:extLst>
            </p:cNvPr>
            <p:cNvCxnSpPr/>
            <p:nvPr/>
          </p:nvCxnSpPr>
          <p:spPr>
            <a:xfrm flipH="1">
              <a:off x="6304481" y="2204864"/>
              <a:ext cx="139727" cy="3286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mit Pfeil 18">
              <a:extLst>
                <a:ext uri="{FF2B5EF4-FFF2-40B4-BE49-F238E27FC236}">
                  <a16:creationId xmlns:a16="http://schemas.microsoft.com/office/drawing/2014/main" id="{E2FFB11A-FA02-4916-97FC-A6952E35A4B2}"/>
                </a:ext>
              </a:extLst>
            </p:cNvPr>
            <p:cNvCxnSpPr/>
            <p:nvPr/>
          </p:nvCxnSpPr>
          <p:spPr>
            <a:xfrm>
              <a:off x="3304692" y="2066364"/>
              <a:ext cx="0" cy="2257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9">
              <a:extLst>
                <a:ext uri="{FF2B5EF4-FFF2-40B4-BE49-F238E27FC236}">
                  <a16:creationId xmlns:a16="http://schemas.microsoft.com/office/drawing/2014/main" id="{A3D19EC8-7153-401F-B674-277749E6A205}"/>
                </a:ext>
              </a:extLst>
            </p:cNvPr>
            <p:cNvGrpSpPr/>
            <p:nvPr/>
          </p:nvGrpSpPr>
          <p:grpSpPr>
            <a:xfrm>
              <a:off x="852489" y="2232571"/>
              <a:ext cx="4343399" cy="278606"/>
              <a:chOff x="852489" y="2664619"/>
              <a:chExt cx="4343399" cy="278606"/>
            </a:xfrm>
          </p:grpSpPr>
          <p:sp>
            <p:nvSpPr>
              <p:cNvPr id="136" name="Freihandform 20">
                <a:extLst>
                  <a:ext uri="{FF2B5EF4-FFF2-40B4-BE49-F238E27FC236}">
                    <a16:creationId xmlns:a16="http://schemas.microsoft.com/office/drawing/2014/main" id="{4917F751-E393-4F9B-B1C7-F721ABE874D3}"/>
                  </a:ext>
                </a:extLst>
              </p:cNvPr>
              <p:cNvSpPr/>
              <p:nvPr/>
            </p:nvSpPr>
            <p:spPr>
              <a:xfrm>
                <a:off x="4229100" y="2776538"/>
                <a:ext cx="966788" cy="152400"/>
              </a:xfrm>
              <a:custGeom>
                <a:avLst/>
                <a:gdLst>
                  <a:gd name="connsiteX0" fmla="*/ 966788 w 966788"/>
                  <a:gd name="connsiteY0" fmla="*/ 0 h 152400"/>
                  <a:gd name="connsiteX1" fmla="*/ 876300 w 966788"/>
                  <a:gd name="connsiteY1" fmla="*/ 61912 h 152400"/>
                  <a:gd name="connsiteX2" fmla="*/ 738188 w 966788"/>
                  <a:gd name="connsiteY2" fmla="*/ 109537 h 152400"/>
                  <a:gd name="connsiteX3" fmla="*/ 614363 w 966788"/>
                  <a:gd name="connsiteY3" fmla="*/ 128587 h 152400"/>
                  <a:gd name="connsiteX4" fmla="*/ 395288 w 966788"/>
                  <a:gd name="connsiteY4" fmla="*/ 142875 h 152400"/>
                  <a:gd name="connsiteX5" fmla="*/ 0 w 966788"/>
                  <a:gd name="connsiteY5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6788" h="152400">
                    <a:moveTo>
                      <a:pt x="966788" y="0"/>
                    </a:moveTo>
                    <a:cubicBezTo>
                      <a:pt x="940594" y="21828"/>
                      <a:pt x="914400" y="43656"/>
                      <a:pt x="876300" y="61912"/>
                    </a:cubicBezTo>
                    <a:cubicBezTo>
                      <a:pt x="838200" y="80168"/>
                      <a:pt x="781844" y="98425"/>
                      <a:pt x="738188" y="109537"/>
                    </a:cubicBezTo>
                    <a:cubicBezTo>
                      <a:pt x="694532" y="120649"/>
                      <a:pt x="671513" y="123031"/>
                      <a:pt x="614363" y="128587"/>
                    </a:cubicBezTo>
                    <a:cubicBezTo>
                      <a:pt x="557213" y="134143"/>
                      <a:pt x="497682" y="138906"/>
                      <a:pt x="395288" y="142875"/>
                    </a:cubicBezTo>
                    <a:cubicBezTo>
                      <a:pt x="292894" y="146844"/>
                      <a:pt x="146447" y="149622"/>
                      <a:pt x="0" y="152400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7" name="Freihandform 21">
                <a:extLst>
                  <a:ext uri="{FF2B5EF4-FFF2-40B4-BE49-F238E27FC236}">
                    <a16:creationId xmlns:a16="http://schemas.microsoft.com/office/drawing/2014/main" id="{542C962B-ED91-40B7-A987-DCA87792DDDE}"/>
                  </a:ext>
                </a:extLst>
              </p:cNvPr>
              <p:cNvSpPr/>
              <p:nvPr/>
            </p:nvSpPr>
            <p:spPr>
              <a:xfrm>
                <a:off x="3819525" y="2933700"/>
                <a:ext cx="433388" cy="9525"/>
              </a:xfrm>
              <a:custGeom>
                <a:avLst/>
                <a:gdLst>
                  <a:gd name="connsiteX0" fmla="*/ 433388 w 433388"/>
                  <a:gd name="connsiteY0" fmla="*/ 0 h 9525"/>
                  <a:gd name="connsiteX1" fmla="*/ 0 w 433388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3388" h="9525">
                    <a:moveTo>
                      <a:pt x="433388" y="0"/>
                    </a:moveTo>
                    <a:lnTo>
                      <a:pt x="0" y="9525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38" name="Gerade Verbindung 22">
                <a:extLst>
                  <a:ext uri="{FF2B5EF4-FFF2-40B4-BE49-F238E27FC236}">
                    <a16:creationId xmlns:a16="http://schemas.microsoft.com/office/drawing/2014/main" id="{2A03158C-C72E-4C88-B6E4-ED39355E22F8}"/>
                  </a:ext>
                </a:extLst>
              </p:cNvPr>
              <p:cNvCxnSpPr>
                <a:stCxn id="137" idx="1"/>
                <a:endCxn id="139" idx="0"/>
              </p:cNvCxnSpPr>
              <p:nvPr/>
            </p:nvCxnSpPr>
            <p:spPr>
              <a:xfrm flipV="1">
                <a:off x="3819525" y="2876550"/>
                <a:ext cx="0" cy="66675"/>
              </a:xfrm>
              <a:prstGeom prst="line">
                <a:avLst/>
              </a:prstGeom>
              <a:ln cap="rnd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Freihandform 23">
                <a:extLst>
                  <a:ext uri="{FF2B5EF4-FFF2-40B4-BE49-F238E27FC236}">
                    <a16:creationId xmlns:a16="http://schemas.microsoft.com/office/drawing/2014/main" id="{03AB1452-4DEE-43D7-926A-DADA6C88933F}"/>
                  </a:ext>
                </a:extLst>
              </p:cNvPr>
              <p:cNvSpPr/>
              <p:nvPr/>
            </p:nvSpPr>
            <p:spPr>
              <a:xfrm>
                <a:off x="3143250" y="2876550"/>
                <a:ext cx="676275" cy="0"/>
              </a:xfrm>
              <a:custGeom>
                <a:avLst/>
                <a:gdLst>
                  <a:gd name="connsiteX0" fmla="*/ 676275 w 676275"/>
                  <a:gd name="connsiteY0" fmla="*/ 0 h 0"/>
                  <a:gd name="connsiteX1" fmla="*/ 0 w 67627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6275">
                    <a:moveTo>
                      <a:pt x="676275" y="0"/>
                    </a:moveTo>
                    <a:lnTo>
                      <a:pt x="0" y="0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40" name="Gerade Verbindung 24">
                <a:extLst>
                  <a:ext uri="{FF2B5EF4-FFF2-40B4-BE49-F238E27FC236}">
                    <a16:creationId xmlns:a16="http://schemas.microsoft.com/office/drawing/2014/main" id="{723D8461-DABD-4121-8CC9-5E9DFFC21729}"/>
                  </a:ext>
                </a:extLst>
              </p:cNvPr>
              <p:cNvCxnSpPr/>
              <p:nvPr/>
            </p:nvCxnSpPr>
            <p:spPr>
              <a:xfrm flipH="1" flipV="1">
                <a:off x="2924175" y="2824163"/>
                <a:ext cx="219075" cy="4762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rade Verbindung 25">
                <a:extLst>
                  <a:ext uri="{FF2B5EF4-FFF2-40B4-BE49-F238E27FC236}">
                    <a16:creationId xmlns:a16="http://schemas.microsoft.com/office/drawing/2014/main" id="{9E74671F-BB73-46C5-897F-E38DAB7D502D}"/>
                  </a:ext>
                </a:extLst>
              </p:cNvPr>
              <p:cNvCxnSpPr/>
              <p:nvPr/>
            </p:nvCxnSpPr>
            <p:spPr>
              <a:xfrm flipH="1" flipV="1">
                <a:off x="2690813" y="2743200"/>
                <a:ext cx="228600" cy="523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Freihandform 26">
                <a:extLst>
                  <a:ext uri="{FF2B5EF4-FFF2-40B4-BE49-F238E27FC236}">
                    <a16:creationId xmlns:a16="http://schemas.microsoft.com/office/drawing/2014/main" id="{2F912762-C07A-4E17-8150-20B07CFD7B40}"/>
                  </a:ext>
                </a:extLst>
              </p:cNvPr>
              <p:cNvSpPr/>
              <p:nvPr/>
            </p:nvSpPr>
            <p:spPr>
              <a:xfrm>
                <a:off x="2143125" y="2700338"/>
                <a:ext cx="547688" cy="23812"/>
              </a:xfrm>
              <a:custGeom>
                <a:avLst/>
                <a:gdLst>
                  <a:gd name="connsiteX0" fmla="*/ 547688 w 547688"/>
                  <a:gd name="connsiteY0" fmla="*/ 23812 h 23812"/>
                  <a:gd name="connsiteX1" fmla="*/ 338138 w 547688"/>
                  <a:gd name="connsiteY1" fmla="*/ 19050 h 23812"/>
                  <a:gd name="connsiteX2" fmla="*/ 147638 w 547688"/>
                  <a:gd name="connsiteY2" fmla="*/ 9525 h 23812"/>
                  <a:gd name="connsiteX3" fmla="*/ 0 w 547688"/>
                  <a:gd name="connsiteY3" fmla="*/ 0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7688" h="23812">
                    <a:moveTo>
                      <a:pt x="547688" y="23812"/>
                    </a:moveTo>
                    <a:lnTo>
                      <a:pt x="338138" y="19050"/>
                    </a:lnTo>
                    <a:cubicBezTo>
                      <a:pt x="271463" y="16669"/>
                      <a:pt x="147638" y="9525"/>
                      <a:pt x="147638" y="9525"/>
                    </a:cubicBezTo>
                    <a:lnTo>
                      <a:pt x="0" y="0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43" name="Gerade Verbindung 27">
                <a:extLst>
                  <a:ext uri="{FF2B5EF4-FFF2-40B4-BE49-F238E27FC236}">
                    <a16:creationId xmlns:a16="http://schemas.microsoft.com/office/drawing/2014/main" id="{A672B666-76A0-40A6-A646-62F08BFF0A3B}"/>
                  </a:ext>
                </a:extLst>
              </p:cNvPr>
              <p:cNvCxnSpPr/>
              <p:nvPr/>
            </p:nvCxnSpPr>
            <p:spPr>
              <a:xfrm flipV="1">
                <a:off x="2143125" y="2700338"/>
                <a:ext cx="0" cy="12382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Gerade Verbindung 28">
                <a:extLst>
                  <a:ext uri="{FF2B5EF4-FFF2-40B4-BE49-F238E27FC236}">
                    <a16:creationId xmlns:a16="http://schemas.microsoft.com/office/drawing/2014/main" id="{E1CE92CA-CA9A-49C4-89E8-F83F6F1D7AD4}"/>
                  </a:ext>
                </a:extLst>
              </p:cNvPr>
              <p:cNvCxnSpPr/>
              <p:nvPr/>
            </p:nvCxnSpPr>
            <p:spPr>
              <a:xfrm flipH="1" flipV="1">
                <a:off x="2019300" y="2819400"/>
                <a:ext cx="123825" cy="476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Gerade Verbindung 29">
                <a:extLst>
                  <a:ext uri="{FF2B5EF4-FFF2-40B4-BE49-F238E27FC236}">
                    <a16:creationId xmlns:a16="http://schemas.microsoft.com/office/drawing/2014/main" id="{A670E2B8-912D-45E3-B5FF-B47D3DB72678}"/>
                  </a:ext>
                </a:extLst>
              </p:cNvPr>
              <p:cNvCxnSpPr/>
              <p:nvPr/>
            </p:nvCxnSpPr>
            <p:spPr>
              <a:xfrm flipH="1" flipV="1">
                <a:off x="1809750" y="2776538"/>
                <a:ext cx="209550" cy="4286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Gerade Verbindung 30">
                <a:extLst>
                  <a:ext uri="{FF2B5EF4-FFF2-40B4-BE49-F238E27FC236}">
                    <a16:creationId xmlns:a16="http://schemas.microsoft.com/office/drawing/2014/main" id="{752F0FF1-73F1-402F-904E-02AA18A14C38}"/>
                  </a:ext>
                </a:extLst>
              </p:cNvPr>
              <p:cNvCxnSpPr/>
              <p:nvPr/>
            </p:nvCxnSpPr>
            <p:spPr>
              <a:xfrm flipH="1" flipV="1">
                <a:off x="1581150" y="2728914"/>
                <a:ext cx="238125" cy="4286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 Verbindung 31">
                <a:extLst>
                  <a:ext uri="{FF2B5EF4-FFF2-40B4-BE49-F238E27FC236}">
                    <a16:creationId xmlns:a16="http://schemas.microsoft.com/office/drawing/2014/main" id="{BFA8174A-A1CF-4DFE-A384-D8C9C24A46E1}"/>
                  </a:ext>
                </a:extLst>
              </p:cNvPr>
              <p:cNvCxnSpPr/>
              <p:nvPr/>
            </p:nvCxnSpPr>
            <p:spPr>
              <a:xfrm flipH="1" flipV="1">
                <a:off x="966789" y="2681288"/>
                <a:ext cx="621505" cy="3095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 Verbindung 32">
                <a:extLst>
                  <a:ext uri="{FF2B5EF4-FFF2-40B4-BE49-F238E27FC236}">
                    <a16:creationId xmlns:a16="http://schemas.microsoft.com/office/drawing/2014/main" id="{F1F881D8-5633-419E-A792-25E77542AA7C}"/>
                  </a:ext>
                </a:extLst>
              </p:cNvPr>
              <p:cNvCxnSpPr/>
              <p:nvPr/>
            </p:nvCxnSpPr>
            <p:spPr>
              <a:xfrm flipH="1" flipV="1">
                <a:off x="852489" y="2664619"/>
                <a:ext cx="114300" cy="1666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 Verbindung 33">
                <a:extLst>
                  <a:ext uri="{FF2B5EF4-FFF2-40B4-BE49-F238E27FC236}">
                    <a16:creationId xmlns:a16="http://schemas.microsoft.com/office/drawing/2014/main" id="{B1664E83-97E0-4E5E-8008-5CAC9C7EBD5D}"/>
                  </a:ext>
                </a:extLst>
              </p:cNvPr>
              <p:cNvCxnSpPr/>
              <p:nvPr/>
            </p:nvCxnSpPr>
            <p:spPr>
              <a:xfrm>
                <a:off x="2915816" y="2795588"/>
                <a:ext cx="20265" cy="28575"/>
              </a:xfrm>
              <a:prstGeom prst="line">
                <a:avLst/>
              </a:prstGeom>
              <a:ln cap="rnd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5" name="Gerade Verbindung mit Pfeil 34">
              <a:extLst>
                <a:ext uri="{FF2B5EF4-FFF2-40B4-BE49-F238E27FC236}">
                  <a16:creationId xmlns:a16="http://schemas.microsoft.com/office/drawing/2014/main" id="{51CC9D63-C23B-4851-B529-63C277E73C73}"/>
                </a:ext>
              </a:extLst>
            </p:cNvPr>
            <p:cNvCxnSpPr/>
            <p:nvPr/>
          </p:nvCxnSpPr>
          <p:spPr>
            <a:xfrm flipV="1">
              <a:off x="6804248" y="3789040"/>
              <a:ext cx="288032" cy="4678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feld 74">
              <a:extLst>
                <a:ext uri="{FF2B5EF4-FFF2-40B4-BE49-F238E27FC236}">
                  <a16:creationId xmlns:a16="http://schemas.microsoft.com/office/drawing/2014/main" id="{99DCEFC5-161D-4C76-A6F1-F5674C13A297}"/>
                </a:ext>
              </a:extLst>
            </p:cNvPr>
            <p:cNvSpPr txBox="1"/>
            <p:nvPr/>
          </p:nvSpPr>
          <p:spPr>
            <a:xfrm>
              <a:off x="3819525" y="2935651"/>
              <a:ext cx="2145127" cy="49799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Arial" panose="020B0604020202020204" pitchFamily="34" charset="0"/>
                  <a:cs typeface="Arial" pitchFamily="34" charset="0"/>
                </a:rPr>
                <a:t>Absorptionsspektroskopie</a:t>
              </a:r>
            </a:p>
            <a:p>
              <a:r>
                <a:rPr lang="de-DE" sz="1200" dirty="0">
                  <a:latin typeface="Arial" panose="020B0604020202020204" pitchFamily="34" charset="0"/>
                  <a:cs typeface="Arial" pitchFamily="34" charset="0"/>
                </a:rPr>
                <a:t>mit </a:t>
              </a:r>
              <a:r>
                <a:rPr lang="de-DE" sz="1200" dirty="0" err="1">
                  <a:latin typeface="Arial" panose="020B0604020202020204" pitchFamily="34" charset="0"/>
                  <a:cs typeface="Arial" pitchFamily="34" charset="0"/>
                </a:rPr>
                <a:t>Herriott</a:t>
              </a:r>
              <a:r>
                <a:rPr lang="de-DE" sz="1200" dirty="0">
                  <a:latin typeface="Arial" panose="020B0604020202020204" pitchFamily="34" charset="0"/>
                  <a:cs typeface="Arial" pitchFamily="34" charset="0"/>
                </a:rPr>
                <a:t>-Zelle (CO</a:t>
              </a:r>
              <a:r>
                <a:rPr lang="de-DE" sz="1200" baseline="-25000" dirty="0">
                  <a:latin typeface="Arial" panose="020B0604020202020204" pitchFamily="34" charset="0"/>
                  <a:cs typeface="Arial" pitchFamily="34" charset="0"/>
                </a:rPr>
                <a:t>2</a:t>
              </a:r>
              <a:r>
                <a:rPr lang="de-DE" sz="1200" dirty="0">
                  <a:latin typeface="Arial" panose="020B0604020202020204" pitchFamily="34" charset="0"/>
                  <a:cs typeface="Arial" pitchFamily="34" charset="0"/>
                </a:rPr>
                <a:t>)</a:t>
              </a:r>
            </a:p>
          </p:txBody>
        </p:sp>
        <p:cxnSp>
          <p:nvCxnSpPr>
            <p:cNvPr id="107" name="Gerade Verbindung mit Pfeil 36">
              <a:extLst>
                <a:ext uri="{FF2B5EF4-FFF2-40B4-BE49-F238E27FC236}">
                  <a16:creationId xmlns:a16="http://schemas.microsoft.com/office/drawing/2014/main" id="{1AA8F030-7B04-4EA0-8743-AEEB8262DEEC}"/>
                </a:ext>
              </a:extLst>
            </p:cNvPr>
            <p:cNvCxnSpPr>
              <a:cxnSpLocks/>
            </p:cNvCxnSpPr>
            <p:nvPr/>
          </p:nvCxnSpPr>
          <p:spPr>
            <a:xfrm>
              <a:off x="4085605" y="2775424"/>
              <a:ext cx="128122" cy="2539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feld 76">
              <a:extLst>
                <a:ext uri="{FF2B5EF4-FFF2-40B4-BE49-F238E27FC236}">
                  <a16:creationId xmlns:a16="http://schemas.microsoft.com/office/drawing/2014/main" id="{A4BC34E7-6537-4BE3-87DE-FFC98E42D472}"/>
                </a:ext>
              </a:extLst>
            </p:cNvPr>
            <p:cNvSpPr txBox="1"/>
            <p:nvPr/>
          </p:nvSpPr>
          <p:spPr>
            <a:xfrm>
              <a:off x="963672" y="2895327"/>
              <a:ext cx="1592103" cy="6971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>
                  <a:latin typeface="Arial" panose="020B0604020202020204" pitchFamily="34" charset="0"/>
                  <a:cs typeface="Arial" pitchFamily="34" charset="0"/>
                </a:rPr>
                <a:t>Cavity</a:t>
              </a:r>
              <a:r>
                <a:rPr lang="de-DE" sz="1200" dirty="0">
                  <a:latin typeface="Arial" panose="020B0604020202020204" pitchFamily="34" charset="0"/>
                  <a:cs typeface="Arial" pitchFamily="34" charset="0"/>
                </a:rPr>
                <a:t>-Ring-Down-</a:t>
              </a:r>
            </a:p>
            <a:p>
              <a:pPr algn="ctr"/>
              <a:r>
                <a:rPr lang="de-DE" sz="1200" dirty="0">
                  <a:latin typeface="Arial" panose="020B0604020202020204" pitchFamily="34" charset="0"/>
                  <a:cs typeface="Arial" pitchFamily="34" charset="0"/>
                </a:rPr>
                <a:t>Spektroskopie</a:t>
              </a:r>
            </a:p>
          </p:txBody>
        </p:sp>
        <p:cxnSp>
          <p:nvCxnSpPr>
            <p:cNvPr id="109" name="Gerade Verbindung mit Pfeil 38">
              <a:extLst>
                <a:ext uri="{FF2B5EF4-FFF2-40B4-BE49-F238E27FC236}">
                  <a16:creationId xmlns:a16="http://schemas.microsoft.com/office/drawing/2014/main" id="{B627B934-F31D-45BB-A1C0-8C7A0ABD04CD}"/>
                </a:ext>
              </a:extLst>
            </p:cNvPr>
            <p:cNvCxnSpPr/>
            <p:nvPr/>
          </p:nvCxnSpPr>
          <p:spPr>
            <a:xfrm flipV="1">
              <a:off x="1979712" y="2516892"/>
              <a:ext cx="196627" cy="36434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2" descr="C:\Users\rubin01\Desktop\20150825 Vortrag zum Doktorandenseminar am 3_9_2015\Input\crds2.PNG">
              <a:extLst>
                <a:ext uri="{FF2B5EF4-FFF2-40B4-BE49-F238E27FC236}">
                  <a16:creationId xmlns:a16="http://schemas.microsoft.com/office/drawing/2014/main" id="{78E39541-0176-4F60-A31B-CFC22FB1F4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77924" y="3650598"/>
              <a:ext cx="1516396" cy="5919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grpSp>
          <p:nvGrpSpPr>
            <p:cNvPr id="111" name="Gruppieren 36">
              <a:extLst>
                <a:ext uri="{FF2B5EF4-FFF2-40B4-BE49-F238E27FC236}">
                  <a16:creationId xmlns:a16="http://schemas.microsoft.com/office/drawing/2014/main" id="{B6FBED37-56BC-4EE8-9DC8-D64384E3497C}"/>
                </a:ext>
              </a:extLst>
            </p:cNvPr>
            <p:cNvGrpSpPr/>
            <p:nvPr/>
          </p:nvGrpSpPr>
          <p:grpSpPr>
            <a:xfrm>
              <a:off x="4795365" y="3501008"/>
              <a:ext cx="2052954" cy="1038145"/>
              <a:chOff x="5582557" y="3861048"/>
              <a:chExt cx="2052954" cy="1038145"/>
            </a:xfrm>
          </p:grpSpPr>
          <p:grpSp>
            <p:nvGrpSpPr>
              <p:cNvPr id="126" name="Gruppieren 58">
                <a:extLst>
                  <a:ext uri="{FF2B5EF4-FFF2-40B4-BE49-F238E27FC236}">
                    <a16:creationId xmlns:a16="http://schemas.microsoft.com/office/drawing/2014/main" id="{E0C06F10-0408-4C80-994F-11B85CA52E0E}"/>
                  </a:ext>
                </a:extLst>
              </p:cNvPr>
              <p:cNvGrpSpPr/>
              <p:nvPr/>
            </p:nvGrpSpPr>
            <p:grpSpPr>
              <a:xfrm>
                <a:off x="5652120" y="3861048"/>
                <a:ext cx="1872208" cy="720080"/>
                <a:chOff x="2332609" y="1772816"/>
                <a:chExt cx="1872208" cy="720080"/>
              </a:xfrm>
            </p:grpSpPr>
            <p:sp>
              <p:nvSpPr>
                <p:cNvPr id="128" name="Rechteck 43">
                  <a:extLst>
                    <a:ext uri="{FF2B5EF4-FFF2-40B4-BE49-F238E27FC236}">
                      <a16:creationId xmlns:a16="http://schemas.microsoft.com/office/drawing/2014/main" id="{7AF2BA6B-A0C8-491A-92FF-D2732AF5A5FB}"/>
                    </a:ext>
                  </a:extLst>
                </p:cNvPr>
                <p:cNvSpPr/>
                <p:nvPr/>
              </p:nvSpPr>
              <p:spPr>
                <a:xfrm>
                  <a:off x="2332609" y="1772816"/>
                  <a:ext cx="1872208" cy="7200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29" name="Gruppieren 171">
                  <a:extLst>
                    <a:ext uri="{FF2B5EF4-FFF2-40B4-BE49-F238E27FC236}">
                      <a16:creationId xmlns:a16="http://schemas.microsoft.com/office/drawing/2014/main" id="{FB143F3D-FB57-4AC8-B46F-58B46B3BCE92}"/>
                    </a:ext>
                  </a:extLst>
                </p:cNvPr>
                <p:cNvGrpSpPr/>
                <p:nvPr/>
              </p:nvGrpSpPr>
              <p:grpSpPr>
                <a:xfrm>
                  <a:off x="2517106" y="1982490"/>
                  <a:ext cx="1502240" cy="295633"/>
                  <a:chOff x="1225417" y="841472"/>
                  <a:chExt cx="1502240" cy="295633"/>
                </a:xfrm>
              </p:grpSpPr>
              <p:cxnSp>
                <p:nvCxnSpPr>
                  <p:cNvPr id="132" name="Gekrümmte Verbindung 47">
                    <a:extLst>
                      <a:ext uri="{FF2B5EF4-FFF2-40B4-BE49-F238E27FC236}">
                        <a16:creationId xmlns:a16="http://schemas.microsoft.com/office/drawing/2014/main" id="{37C3CB38-6690-4534-9B0B-C62E4155A2AD}"/>
                      </a:ext>
                    </a:extLst>
                  </p:cNvPr>
                  <p:cNvCxnSpPr/>
                  <p:nvPr/>
                </p:nvCxnSpPr>
                <p:spPr>
                  <a:xfrm rot="8100000">
                    <a:off x="1632065" y="841472"/>
                    <a:ext cx="288000" cy="288000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Gekrümmte Verbindung 48">
                    <a:extLst>
                      <a:ext uri="{FF2B5EF4-FFF2-40B4-BE49-F238E27FC236}">
                        <a16:creationId xmlns:a16="http://schemas.microsoft.com/office/drawing/2014/main" id="{2A99071A-3830-4E09-9B1F-275351F92E5E}"/>
                      </a:ext>
                    </a:extLst>
                  </p:cNvPr>
                  <p:cNvCxnSpPr/>
                  <p:nvPr/>
                </p:nvCxnSpPr>
                <p:spPr>
                  <a:xfrm rot="8100000">
                    <a:off x="1225417" y="841472"/>
                    <a:ext cx="288000" cy="288000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Gekrümmte Verbindung 49">
                    <a:extLst>
                      <a:ext uri="{FF2B5EF4-FFF2-40B4-BE49-F238E27FC236}">
                        <a16:creationId xmlns:a16="http://schemas.microsoft.com/office/drawing/2014/main" id="{97F02653-3DFE-4C73-898E-34EB14B327A5}"/>
                      </a:ext>
                    </a:extLst>
                  </p:cNvPr>
                  <p:cNvCxnSpPr/>
                  <p:nvPr/>
                </p:nvCxnSpPr>
                <p:spPr>
                  <a:xfrm rot="8100000">
                    <a:off x="2439657" y="849105"/>
                    <a:ext cx="288000" cy="288000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Gekrümmte Verbindung 50">
                    <a:extLst>
                      <a:ext uri="{FF2B5EF4-FFF2-40B4-BE49-F238E27FC236}">
                        <a16:creationId xmlns:a16="http://schemas.microsoft.com/office/drawing/2014/main" id="{8FA6F6E4-67C0-4CA1-8A90-F348F9962932}"/>
                      </a:ext>
                    </a:extLst>
                  </p:cNvPr>
                  <p:cNvCxnSpPr/>
                  <p:nvPr/>
                </p:nvCxnSpPr>
                <p:spPr>
                  <a:xfrm rot="8100000">
                    <a:off x="2033009" y="849105"/>
                    <a:ext cx="288000" cy="288000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0" name="Rechteck 45">
                  <a:extLst>
                    <a:ext uri="{FF2B5EF4-FFF2-40B4-BE49-F238E27FC236}">
                      <a16:creationId xmlns:a16="http://schemas.microsoft.com/office/drawing/2014/main" id="{9EA92D0C-3443-427E-A708-47B1414B46CE}"/>
                    </a:ext>
                  </a:extLst>
                </p:cNvPr>
                <p:cNvSpPr/>
                <p:nvPr/>
              </p:nvSpPr>
              <p:spPr>
                <a:xfrm>
                  <a:off x="2392712" y="1844824"/>
                  <a:ext cx="72008" cy="57005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1" name="Rechteck 46">
                  <a:extLst>
                    <a:ext uri="{FF2B5EF4-FFF2-40B4-BE49-F238E27FC236}">
                      <a16:creationId xmlns:a16="http://schemas.microsoft.com/office/drawing/2014/main" id="{6C50BE51-7126-4C0E-A1F8-E46AFD98705B}"/>
                    </a:ext>
                  </a:extLst>
                </p:cNvPr>
                <p:cNvSpPr/>
                <p:nvPr/>
              </p:nvSpPr>
              <p:spPr>
                <a:xfrm>
                  <a:off x="4072706" y="1844824"/>
                  <a:ext cx="72008" cy="57005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7" name="Textfeld 42">
                <a:extLst>
                  <a:ext uri="{FF2B5EF4-FFF2-40B4-BE49-F238E27FC236}">
                    <a16:creationId xmlns:a16="http://schemas.microsoft.com/office/drawing/2014/main" id="{6918ABB0-20C1-4B55-BFAC-131495D33510}"/>
                  </a:ext>
                </a:extLst>
              </p:cNvPr>
              <p:cNvSpPr txBox="1"/>
              <p:nvPr/>
            </p:nvSpPr>
            <p:spPr>
              <a:xfrm>
                <a:off x="5582557" y="4600399"/>
                <a:ext cx="2052954" cy="2987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latin typeface="Arial" panose="020B0604020202020204" pitchFamily="34" charset="0"/>
                    <a:cs typeface="Arial" pitchFamily="34" charset="0"/>
                  </a:rPr>
                  <a:t>Refraktometer (He &amp; N</a:t>
                </a:r>
                <a:r>
                  <a:rPr lang="de-DE" sz="1200" baseline="-25000" dirty="0">
                    <a:latin typeface="Arial" panose="020B0604020202020204" pitchFamily="34" charset="0"/>
                    <a:cs typeface="Arial" pitchFamily="34" charset="0"/>
                  </a:rPr>
                  <a:t>2</a:t>
                </a:r>
                <a:r>
                  <a:rPr lang="de-DE" sz="1200" dirty="0">
                    <a:latin typeface="Arial" panose="020B0604020202020204" pitchFamily="34" charset="0"/>
                    <a:cs typeface="Arial" pitchFamily="34" charset="0"/>
                  </a:rPr>
                  <a:t>)</a:t>
                </a:r>
              </a:p>
            </p:txBody>
          </p:sp>
        </p:grpSp>
        <p:sp>
          <p:nvSpPr>
            <p:cNvPr id="112" name="Textfeld 51">
              <a:extLst>
                <a:ext uri="{FF2B5EF4-FFF2-40B4-BE49-F238E27FC236}">
                  <a16:creationId xmlns:a16="http://schemas.microsoft.com/office/drawing/2014/main" id="{F3204855-1FCE-472E-9BEB-C89201217255}"/>
                </a:ext>
              </a:extLst>
            </p:cNvPr>
            <p:cNvSpPr txBox="1"/>
            <p:nvPr/>
          </p:nvSpPr>
          <p:spPr>
            <a:xfrm>
              <a:off x="3971979" y="4869160"/>
              <a:ext cx="1016019" cy="298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Arial" panose="020B0604020202020204" pitchFamily="34" charset="0"/>
                  <a:cs typeface="Arial" pitchFamily="34" charset="0"/>
                </a:rPr>
                <a:t>Druck (</a:t>
              </a:r>
              <a:r>
                <a:rPr lang="de-DE" sz="1200" dirty="0" err="1">
                  <a:latin typeface="Arial" panose="020B0604020202020204" pitchFamily="34" charset="0"/>
                  <a:cs typeface="Arial" pitchFamily="34" charset="0"/>
                </a:rPr>
                <a:t>Pa</a:t>
              </a:r>
              <a:r>
                <a:rPr lang="de-DE" sz="1200" dirty="0">
                  <a:latin typeface="Arial" panose="020B0604020202020204" pitchFamily="34" charset="0"/>
                  <a:cs typeface="Arial" pitchFamily="34" charset="0"/>
                </a:rPr>
                <a:t>)</a:t>
              </a:r>
            </a:p>
          </p:txBody>
        </p:sp>
        <p:sp>
          <p:nvSpPr>
            <p:cNvPr id="113" name="Textfeld 52">
              <a:extLst>
                <a:ext uri="{FF2B5EF4-FFF2-40B4-BE49-F238E27FC236}">
                  <a16:creationId xmlns:a16="http://schemas.microsoft.com/office/drawing/2014/main" id="{BF26C3CA-FDEC-4A2D-8AE2-62179AFBBFF9}"/>
                </a:ext>
              </a:extLst>
            </p:cNvPr>
            <p:cNvSpPr txBox="1"/>
            <p:nvPr/>
          </p:nvSpPr>
          <p:spPr>
            <a:xfrm rot="16200000">
              <a:off x="-660139" y="2835579"/>
              <a:ext cx="1760603" cy="306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Arial" panose="020B0604020202020204" pitchFamily="34" charset="0"/>
                  <a:cs typeface="Arial" pitchFamily="34" charset="0"/>
                </a:rPr>
                <a:t>Relative Unsicherheit</a:t>
              </a:r>
            </a:p>
          </p:txBody>
        </p:sp>
        <p:pic>
          <p:nvPicPr>
            <p:cNvPr id="114" name="Picture 3" descr="C:\Users\rubin01\Desktop\FotoGHC_ohnePfeil.png">
              <a:extLst>
                <a:ext uri="{FF2B5EF4-FFF2-40B4-BE49-F238E27FC236}">
                  <a16:creationId xmlns:a16="http://schemas.microsoft.com/office/drawing/2014/main" id="{18022BDA-E251-42C4-998B-C6FEC80350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20157" y="3403259"/>
              <a:ext cx="1107069" cy="1187621"/>
            </a:xfrm>
            <a:prstGeom prst="rect">
              <a:avLst/>
            </a:prstGeom>
            <a:noFill/>
          </p:spPr>
        </p:pic>
        <p:grpSp>
          <p:nvGrpSpPr>
            <p:cNvPr id="115" name="Gruppieren 54">
              <a:extLst>
                <a:ext uri="{FF2B5EF4-FFF2-40B4-BE49-F238E27FC236}">
                  <a16:creationId xmlns:a16="http://schemas.microsoft.com/office/drawing/2014/main" id="{9D2DAF1C-859F-4345-B2C7-33ACE7B84A10}"/>
                </a:ext>
              </a:extLst>
            </p:cNvPr>
            <p:cNvGrpSpPr/>
            <p:nvPr/>
          </p:nvGrpSpPr>
          <p:grpSpPr>
            <a:xfrm>
              <a:off x="4929188" y="2654052"/>
              <a:ext cx="2793206" cy="85725"/>
              <a:chOff x="4929188" y="3086100"/>
              <a:chExt cx="2793206" cy="85725"/>
            </a:xfrm>
          </p:grpSpPr>
          <p:sp>
            <p:nvSpPr>
              <p:cNvPr id="121" name="Freihandform 55">
                <a:extLst>
                  <a:ext uri="{FF2B5EF4-FFF2-40B4-BE49-F238E27FC236}">
                    <a16:creationId xmlns:a16="http://schemas.microsoft.com/office/drawing/2014/main" id="{2AC292DA-0C54-4CAB-9597-9B1D73D5F83A}"/>
                  </a:ext>
                </a:extLst>
              </p:cNvPr>
              <p:cNvSpPr/>
              <p:nvPr/>
            </p:nvSpPr>
            <p:spPr>
              <a:xfrm>
                <a:off x="6603206" y="3166269"/>
                <a:ext cx="1119188" cy="5556"/>
              </a:xfrm>
              <a:custGeom>
                <a:avLst/>
                <a:gdLst>
                  <a:gd name="connsiteX0" fmla="*/ 1119188 w 1119188"/>
                  <a:gd name="connsiteY0" fmla="*/ 5556 h 5556"/>
                  <a:gd name="connsiteX1" fmla="*/ 259557 w 1119188"/>
                  <a:gd name="connsiteY1" fmla="*/ 5556 h 5556"/>
                  <a:gd name="connsiteX2" fmla="*/ 173832 w 1119188"/>
                  <a:gd name="connsiteY2" fmla="*/ 794 h 5556"/>
                  <a:gd name="connsiteX3" fmla="*/ 0 w 1119188"/>
                  <a:gd name="connsiteY3" fmla="*/ 794 h 5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9188" h="5556">
                    <a:moveTo>
                      <a:pt x="1119188" y="5556"/>
                    </a:moveTo>
                    <a:lnTo>
                      <a:pt x="259557" y="5556"/>
                    </a:lnTo>
                    <a:cubicBezTo>
                      <a:pt x="101998" y="4762"/>
                      <a:pt x="217091" y="1588"/>
                      <a:pt x="173832" y="794"/>
                    </a:cubicBezTo>
                    <a:cubicBezTo>
                      <a:pt x="130573" y="0"/>
                      <a:pt x="65286" y="397"/>
                      <a:pt x="0" y="794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Freihandform 56">
                <a:extLst>
                  <a:ext uri="{FF2B5EF4-FFF2-40B4-BE49-F238E27FC236}">
                    <a16:creationId xmlns:a16="http://schemas.microsoft.com/office/drawing/2014/main" id="{1FC8D843-5A12-4B49-AC74-D3D528A07D93}"/>
                  </a:ext>
                </a:extLst>
              </p:cNvPr>
              <p:cNvSpPr/>
              <p:nvPr/>
            </p:nvSpPr>
            <p:spPr>
              <a:xfrm>
                <a:off x="5993606" y="3152775"/>
                <a:ext cx="609600" cy="2381"/>
              </a:xfrm>
              <a:custGeom>
                <a:avLst/>
                <a:gdLst>
                  <a:gd name="connsiteX0" fmla="*/ 609600 w 609600"/>
                  <a:gd name="connsiteY0" fmla="*/ 0 h 2381"/>
                  <a:gd name="connsiteX1" fmla="*/ 219075 w 609600"/>
                  <a:gd name="connsiteY1" fmla="*/ 2381 h 2381"/>
                  <a:gd name="connsiteX2" fmla="*/ 0 w 609600"/>
                  <a:gd name="connsiteY2" fmla="*/ 0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9600" h="2381">
                    <a:moveTo>
                      <a:pt x="609600" y="0"/>
                    </a:moveTo>
                    <a:lnTo>
                      <a:pt x="219075" y="2381"/>
                    </a:lnTo>
                    <a:cubicBezTo>
                      <a:pt x="117475" y="2381"/>
                      <a:pt x="58737" y="1190"/>
                      <a:pt x="0" y="0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" name="Freihandform 57">
                <a:extLst>
                  <a:ext uri="{FF2B5EF4-FFF2-40B4-BE49-F238E27FC236}">
                    <a16:creationId xmlns:a16="http://schemas.microsoft.com/office/drawing/2014/main" id="{E84BB03F-D4EB-4098-A27D-C30CB954027F}"/>
                  </a:ext>
                </a:extLst>
              </p:cNvPr>
              <p:cNvSpPr/>
              <p:nvPr/>
            </p:nvSpPr>
            <p:spPr>
              <a:xfrm>
                <a:off x="4929188" y="3086100"/>
                <a:ext cx="1040606" cy="42863"/>
              </a:xfrm>
              <a:custGeom>
                <a:avLst/>
                <a:gdLst>
                  <a:gd name="connsiteX0" fmla="*/ 1040606 w 1040606"/>
                  <a:gd name="connsiteY0" fmla="*/ 42863 h 42863"/>
                  <a:gd name="connsiteX1" fmla="*/ 790575 w 1040606"/>
                  <a:gd name="connsiteY1" fmla="*/ 42863 h 42863"/>
                  <a:gd name="connsiteX2" fmla="*/ 650081 w 1040606"/>
                  <a:gd name="connsiteY2" fmla="*/ 40481 h 42863"/>
                  <a:gd name="connsiteX3" fmla="*/ 473868 w 1040606"/>
                  <a:gd name="connsiteY3" fmla="*/ 35719 h 42863"/>
                  <a:gd name="connsiteX4" fmla="*/ 350043 w 1040606"/>
                  <a:gd name="connsiteY4" fmla="*/ 30956 h 42863"/>
                  <a:gd name="connsiteX5" fmla="*/ 221456 w 1040606"/>
                  <a:gd name="connsiteY5" fmla="*/ 14288 h 42863"/>
                  <a:gd name="connsiteX6" fmla="*/ 166687 w 1040606"/>
                  <a:gd name="connsiteY6" fmla="*/ 7144 h 42863"/>
                  <a:gd name="connsiteX7" fmla="*/ 0 w 1040606"/>
                  <a:gd name="connsiteY7" fmla="*/ 0 h 42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0606" h="42863">
                    <a:moveTo>
                      <a:pt x="1040606" y="42863"/>
                    </a:moveTo>
                    <a:lnTo>
                      <a:pt x="790575" y="42863"/>
                    </a:lnTo>
                    <a:cubicBezTo>
                      <a:pt x="725488" y="42466"/>
                      <a:pt x="650081" y="40481"/>
                      <a:pt x="650081" y="40481"/>
                    </a:cubicBezTo>
                    <a:lnTo>
                      <a:pt x="473868" y="35719"/>
                    </a:lnTo>
                    <a:cubicBezTo>
                      <a:pt x="423862" y="34132"/>
                      <a:pt x="392112" y="34528"/>
                      <a:pt x="350043" y="30956"/>
                    </a:cubicBezTo>
                    <a:cubicBezTo>
                      <a:pt x="307974" y="27384"/>
                      <a:pt x="221456" y="14288"/>
                      <a:pt x="221456" y="14288"/>
                    </a:cubicBezTo>
                    <a:cubicBezTo>
                      <a:pt x="190897" y="10319"/>
                      <a:pt x="203596" y="9525"/>
                      <a:pt x="166687" y="7144"/>
                    </a:cubicBezTo>
                    <a:cubicBezTo>
                      <a:pt x="129778" y="4763"/>
                      <a:pt x="64889" y="2381"/>
                      <a:pt x="0" y="0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4" name="Gerade Verbindung 58">
                <a:extLst>
                  <a:ext uri="{FF2B5EF4-FFF2-40B4-BE49-F238E27FC236}">
                    <a16:creationId xmlns:a16="http://schemas.microsoft.com/office/drawing/2014/main" id="{EC750806-A17D-4156-9C69-FF9F9A6E3C08}"/>
                  </a:ext>
                </a:extLst>
              </p:cNvPr>
              <p:cNvCxnSpPr>
                <a:stCxn id="122" idx="2"/>
                <a:endCxn id="123" idx="0"/>
              </p:cNvCxnSpPr>
              <p:nvPr/>
            </p:nvCxnSpPr>
            <p:spPr>
              <a:xfrm flipH="1" flipV="1">
                <a:off x="5969794" y="3128963"/>
                <a:ext cx="23812" cy="23812"/>
              </a:xfrm>
              <a:prstGeom prst="line">
                <a:avLst/>
              </a:prstGeom>
              <a:ln cap="rnd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 Verbindung 59">
                <a:extLst>
                  <a:ext uri="{FF2B5EF4-FFF2-40B4-BE49-F238E27FC236}">
                    <a16:creationId xmlns:a16="http://schemas.microsoft.com/office/drawing/2014/main" id="{6636A096-DB2F-468A-B2A5-510F851E9763}"/>
                  </a:ext>
                </a:extLst>
              </p:cNvPr>
              <p:cNvCxnSpPr>
                <a:stCxn id="121" idx="3"/>
                <a:endCxn id="122" idx="0"/>
              </p:cNvCxnSpPr>
              <p:nvPr/>
            </p:nvCxnSpPr>
            <p:spPr>
              <a:xfrm flipV="1">
                <a:off x="6603206" y="3152775"/>
                <a:ext cx="0" cy="14288"/>
              </a:xfrm>
              <a:prstGeom prst="line">
                <a:avLst/>
              </a:prstGeom>
              <a:ln cap="rnd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Freihandform 60">
              <a:extLst>
                <a:ext uri="{FF2B5EF4-FFF2-40B4-BE49-F238E27FC236}">
                  <a16:creationId xmlns:a16="http://schemas.microsoft.com/office/drawing/2014/main" id="{806F8F15-13DA-45F6-8CCE-AA90279DBB3F}"/>
                </a:ext>
              </a:extLst>
            </p:cNvPr>
            <p:cNvSpPr/>
            <p:nvPr/>
          </p:nvSpPr>
          <p:spPr>
            <a:xfrm>
              <a:off x="5810250" y="2827101"/>
              <a:ext cx="3038475" cy="1271383"/>
            </a:xfrm>
            <a:custGeom>
              <a:avLst/>
              <a:gdLst>
                <a:gd name="connsiteX0" fmla="*/ 0 w 3038475"/>
                <a:gd name="connsiteY0" fmla="*/ 0 h 1447800"/>
                <a:gd name="connsiteX1" fmla="*/ 276225 w 3038475"/>
                <a:gd name="connsiteY1" fmla="*/ 266700 h 1447800"/>
                <a:gd name="connsiteX2" fmla="*/ 666750 w 3038475"/>
                <a:gd name="connsiteY2" fmla="*/ 600075 h 1447800"/>
                <a:gd name="connsiteX3" fmla="*/ 971550 w 3038475"/>
                <a:gd name="connsiteY3" fmla="*/ 809625 h 1447800"/>
                <a:gd name="connsiteX4" fmla="*/ 1381125 w 3038475"/>
                <a:gd name="connsiteY4" fmla="*/ 1023938 h 1447800"/>
                <a:gd name="connsiteX5" fmla="*/ 1914525 w 3038475"/>
                <a:gd name="connsiteY5" fmla="*/ 1190625 h 1447800"/>
                <a:gd name="connsiteX6" fmla="*/ 3038475 w 3038475"/>
                <a:gd name="connsiteY6" fmla="*/ 1447800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475" h="1447800">
                  <a:moveTo>
                    <a:pt x="0" y="0"/>
                  </a:moveTo>
                  <a:cubicBezTo>
                    <a:pt x="82550" y="83344"/>
                    <a:pt x="165100" y="166688"/>
                    <a:pt x="276225" y="266700"/>
                  </a:cubicBezTo>
                  <a:cubicBezTo>
                    <a:pt x="387350" y="366713"/>
                    <a:pt x="550863" y="509588"/>
                    <a:pt x="666750" y="600075"/>
                  </a:cubicBezTo>
                  <a:cubicBezTo>
                    <a:pt x="782637" y="690562"/>
                    <a:pt x="852488" y="738981"/>
                    <a:pt x="971550" y="809625"/>
                  </a:cubicBezTo>
                  <a:cubicBezTo>
                    <a:pt x="1090612" y="880269"/>
                    <a:pt x="1223963" y="960438"/>
                    <a:pt x="1381125" y="1023938"/>
                  </a:cubicBezTo>
                  <a:cubicBezTo>
                    <a:pt x="1538287" y="1087438"/>
                    <a:pt x="1638300" y="1119981"/>
                    <a:pt x="1914525" y="1190625"/>
                  </a:cubicBezTo>
                  <a:cubicBezTo>
                    <a:pt x="2190750" y="1261269"/>
                    <a:pt x="2614612" y="1354534"/>
                    <a:pt x="3038475" y="1447800"/>
                  </a:cubicBezTo>
                </a:path>
              </a:pathLst>
            </a:cu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ectangle 16">
              <a:extLst>
                <a:ext uri="{FF2B5EF4-FFF2-40B4-BE49-F238E27FC236}">
                  <a16:creationId xmlns:a16="http://schemas.microsoft.com/office/drawing/2014/main" id="{76CB9B7D-E3B9-4C72-9ACA-4AE8B04D069F}"/>
                </a:ext>
              </a:extLst>
            </p:cNvPr>
            <p:cNvSpPr/>
            <p:nvPr/>
          </p:nvSpPr>
          <p:spPr>
            <a:xfrm>
              <a:off x="2692281" y="497632"/>
              <a:ext cx="4559324" cy="4979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Geplante optische Methoden</a:t>
              </a:r>
            </a:p>
          </p:txBody>
        </p:sp>
        <p:sp>
          <p:nvSpPr>
            <p:cNvPr id="118" name="Down Arrow 153">
              <a:extLst>
                <a:ext uri="{FF2B5EF4-FFF2-40B4-BE49-F238E27FC236}">
                  <a16:creationId xmlns:a16="http://schemas.microsoft.com/office/drawing/2014/main" id="{9BB33DD1-A588-4172-A5B3-A6C9B192A017}"/>
                </a:ext>
              </a:extLst>
            </p:cNvPr>
            <p:cNvSpPr/>
            <p:nvPr/>
          </p:nvSpPr>
          <p:spPr>
            <a:xfrm>
              <a:off x="1181365" y="2438028"/>
              <a:ext cx="216024" cy="21602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Down Arrow 154">
              <a:extLst>
                <a:ext uri="{FF2B5EF4-FFF2-40B4-BE49-F238E27FC236}">
                  <a16:creationId xmlns:a16="http://schemas.microsoft.com/office/drawing/2014/main" id="{93A8B050-ECE2-4597-BEEE-D774816A2997}"/>
                </a:ext>
              </a:extLst>
            </p:cNvPr>
            <p:cNvSpPr/>
            <p:nvPr/>
          </p:nvSpPr>
          <p:spPr>
            <a:xfrm>
              <a:off x="5940568" y="3187234"/>
              <a:ext cx="216024" cy="21602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Down Arrow 155">
              <a:extLst>
                <a:ext uri="{FF2B5EF4-FFF2-40B4-BE49-F238E27FC236}">
                  <a16:creationId xmlns:a16="http://schemas.microsoft.com/office/drawing/2014/main" id="{A8D53525-1BE4-4B34-BB2E-709482BB08F8}"/>
                </a:ext>
              </a:extLst>
            </p:cNvPr>
            <p:cNvSpPr/>
            <p:nvPr/>
          </p:nvSpPr>
          <p:spPr>
            <a:xfrm>
              <a:off x="3610666" y="2802363"/>
              <a:ext cx="216024" cy="21602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8" name="Gerade Verbindung 13">
              <a:extLst>
                <a:ext uri="{FF2B5EF4-FFF2-40B4-BE49-F238E27FC236}">
                  <a16:creationId xmlns:a16="http://schemas.microsoft.com/office/drawing/2014/main" id="{4F44F360-AB01-4FA3-9EF0-D84C49D665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82341" y="2699065"/>
              <a:ext cx="3127025" cy="314958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7163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F2E174B7-9890-4B85-A4C1-483F5713B601}"/>
              </a:ext>
            </a:extLst>
          </p:cNvPr>
          <p:cNvSpPr/>
          <p:nvPr/>
        </p:nvSpPr>
        <p:spPr>
          <a:xfrm>
            <a:off x="791865" y="1015567"/>
            <a:ext cx="7488832" cy="33123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Refraktometrie</a:t>
            </a:r>
            <a:r>
              <a:rPr lang="de-DE" dirty="0"/>
              <a:t>: Messprinzip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7" name="Picture 5" descr="Q:\Projekte\Optische Druckmessung\20160128 Poster für AG\WellenLgestreckt.PNG">
            <a:extLst>
              <a:ext uri="{FF2B5EF4-FFF2-40B4-BE49-F238E27FC236}">
                <a16:creationId xmlns:a16="http://schemas.microsoft.com/office/drawing/2014/main" id="{1FD33A63-51C6-4074-86B1-6184BE824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1501" y="2702608"/>
            <a:ext cx="1905000" cy="219075"/>
          </a:xfrm>
          <a:prstGeom prst="rect">
            <a:avLst/>
          </a:prstGeom>
          <a:noFill/>
        </p:spPr>
      </p:pic>
      <p:pic>
        <p:nvPicPr>
          <p:cNvPr id="18" name="Picture 5" descr="Q:\Projekte\Optische Druckmessung\20160128 Poster für AG\WellenLgestreckt.PNG">
            <a:extLst>
              <a:ext uri="{FF2B5EF4-FFF2-40B4-BE49-F238E27FC236}">
                <a16:creationId xmlns:a16="http://schemas.microsoft.com/office/drawing/2014/main" id="{C50E37EF-A754-462C-8348-EA4FF7010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8261" y="2700326"/>
            <a:ext cx="1905000" cy="219075"/>
          </a:xfrm>
          <a:prstGeom prst="rect">
            <a:avLst/>
          </a:prstGeom>
          <a:noFill/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632D82D2-BC82-49D0-94BC-76AC5137D281}"/>
              </a:ext>
            </a:extLst>
          </p:cNvPr>
          <p:cNvSpPr txBox="1"/>
          <p:nvPr/>
        </p:nvSpPr>
        <p:spPr>
          <a:xfrm>
            <a:off x="7804411" y="1212427"/>
            <a:ext cx="30970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600" b="1" i="1" dirty="0"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66F6315-3D2B-44D7-9C1D-6C33AD4F82A5}"/>
              </a:ext>
            </a:extLst>
          </p:cNvPr>
          <p:cNvSpPr/>
          <p:nvPr/>
        </p:nvSpPr>
        <p:spPr>
          <a:xfrm>
            <a:off x="2808089" y="2239703"/>
            <a:ext cx="2448272" cy="8640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32A875-B14B-403A-B548-AFADBA424C7A}"/>
              </a:ext>
            </a:extLst>
          </p:cNvPr>
          <p:cNvSpPr/>
          <p:nvPr/>
        </p:nvSpPr>
        <p:spPr>
          <a:xfrm>
            <a:off x="2808089" y="2728901"/>
            <a:ext cx="2448272" cy="158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AA768B1-33AF-4031-8D8E-74C62C85AE7A}"/>
              </a:ext>
            </a:extLst>
          </p:cNvPr>
          <p:cNvSpPr/>
          <p:nvPr/>
        </p:nvSpPr>
        <p:spPr>
          <a:xfrm>
            <a:off x="2808089" y="2465252"/>
            <a:ext cx="2448272" cy="158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cxnSp>
        <p:nvCxnSpPr>
          <p:cNvPr id="23" name="Gekrümmte Verbindung 52">
            <a:extLst>
              <a:ext uri="{FF2B5EF4-FFF2-40B4-BE49-F238E27FC236}">
                <a16:creationId xmlns:a16="http://schemas.microsoft.com/office/drawing/2014/main" id="{106AFECC-885A-417A-9132-BCE9C685AD1F}"/>
              </a:ext>
            </a:extLst>
          </p:cNvPr>
          <p:cNvCxnSpPr>
            <a:cxnSpLocks noChangeAspect="1"/>
          </p:cNvCxnSpPr>
          <p:nvPr/>
        </p:nvCxnSpPr>
        <p:spPr>
          <a:xfrm rot="2700000" flipH="1">
            <a:off x="3510696" y="2599743"/>
            <a:ext cx="432048" cy="432048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krümmte Verbindung 55">
            <a:extLst>
              <a:ext uri="{FF2B5EF4-FFF2-40B4-BE49-F238E27FC236}">
                <a16:creationId xmlns:a16="http://schemas.microsoft.com/office/drawing/2014/main" id="{791AA866-0A6B-487A-A8DB-7B466550BA09}"/>
              </a:ext>
            </a:extLst>
          </p:cNvPr>
          <p:cNvCxnSpPr>
            <a:cxnSpLocks noChangeAspect="1"/>
          </p:cNvCxnSpPr>
          <p:nvPr/>
        </p:nvCxnSpPr>
        <p:spPr>
          <a:xfrm rot="2700000" flipH="1">
            <a:off x="4121706" y="2599743"/>
            <a:ext cx="432048" cy="432048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krümmte Verbindung 56">
            <a:extLst>
              <a:ext uri="{FF2B5EF4-FFF2-40B4-BE49-F238E27FC236}">
                <a16:creationId xmlns:a16="http://schemas.microsoft.com/office/drawing/2014/main" id="{6F9E4325-63B0-42B2-9FA3-10FC7A4D1F34}"/>
              </a:ext>
            </a:extLst>
          </p:cNvPr>
          <p:cNvCxnSpPr>
            <a:cxnSpLocks noChangeAspect="1"/>
          </p:cNvCxnSpPr>
          <p:nvPr/>
        </p:nvCxnSpPr>
        <p:spPr>
          <a:xfrm rot="2700000" flipH="1">
            <a:off x="4732716" y="2599743"/>
            <a:ext cx="432048" cy="432048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krümmte Verbindung 57">
            <a:extLst>
              <a:ext uri="{FF2B5EF4-FFF2-40B4-BE49-F238E27FC236}">
                <a16:creationId xmlns:a16="http://schemas.microsoft.com/office/drawing/2014/main" id="{FE1A4241-AA83-4A17-8887-01258F8AE1A1}"/>
              </a:ext>
            </a:extLst>
          </p:cNvPr>
          <p:cNvCxnSpPr>
            <a:cxnSpLocks noChangeAspect="1"/>
          </p:cNvCxnSpPr>
          <p:nvPr/>
        </p:nvCxnSpPr>
        <p:spPr>
          <a:xfrm rot="2700000" flipH="1">
            <a:off x="2278075" y="2329183"/>
            <a:ext cx="432048" cy="432048"/>
          </a:xfrm>
          <a:prstGeom prst="curved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krümmte Verbindung 58">
            <a:extLst>
              <a:ext uri="{FF2B5EF4-FFF2-40B4-BE49-F238E27FC236}">
                <a16:creationId xmlns:a16="http://schemas.microsoft.com/office/drawing/2014/main" id="{FA64301F-2423-48F2-A7AE-3755AEC80D49}"/>
              </a:ext>
            </a:extLst>
          </p:cNvPr>
          <p:cNvCxnSpPr>
            <a:cxnSpLocks noChangeAspect="1"/>
          </p:cNvCxnSpPr>
          <p:nvPr/>
        </p:nvCxnSpPr>
        <p:spPr>
          <a:xfrm rot="2700000" flipH="1">
            <a:off x="1664949" y="2329183"/>
            <a:ext cx="432048" cy="432048"/>
          </a:xfrm>
          <a:prstGeom prst="curved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krümmte Verbindung 60">
            <a:extLst>
              <a:ext uri="{FF2B5EF4-FFF2-40B4-BE49-F238E27FC236}">
                <a16:creationId xmlns:a16="http://schemas.microsoft.com/office/drawing/2014/main" id="{6B594302-806E-47C2-AC8B-9B7F3C6C6FD0}"/>
              </a:ext>
            </a:extLst>
          </p:cNvPr>
          <p:cNvCxnSpPr>
            <a:cxnSpLocks noChangeAspect="1"/>
          </p:cNvCxnSpPr>
          <p:nvPr/>
        </p:nvCxnSpPr>
        <p:spPr>
          <a:xfrm rot="2700000" flipH="1">
            <a:off x="5364616" y="2329186"/>
            <a:ext cx="432048" cy="432048"/>
          </a:xfrm>
          <a:prstGeom prst="curved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krümmte Verbindung 61">
            <a:extLst>
              <a:ext uri="{FF2B5EF4-FFF2-40B4-BE49-F238E27FC236}">
                <a16:creationId xmlns:a16="http://schemas.microsoft.com/office/drawing/2014/main" id="{D50EE6C6-D991-4815-9688-FB8C862D61D9}"/>
              </a:ext>
            </a:extLst>
          </p:cNvPr>
          <p:cNvCxnSpPr>
            <a:cxnSpLocks noChangeAspect="1"/>
          </p:cNvCxnSpPr>
          <p:nvPr/>
        </p:nvCxnSpPr>
        <p:spPr>
          <a:xfrm rot="8100000" flipH="1" flipV="1">
            <a:off x="5668523" y="2329184"/>
            <a:ext cx="432048" cy="432048"/>
          </a:xfrm>
          <a:prstGeom prst="curved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krümmte Verbindung 62">
            <a:extLst>
              <a:ext uri="{FF2B5EF4-FFF2-40B4-BE49-F238E27FC236}">
                <a16:creationId xmlns:a16="http://schemas.microsoft.com/office/drawing/2014/main" id="{863549B8-D1C6-4838-A890-DCFEE7C0ADA1}"/>
              </a:ext>
            </a:extLst>
          </p:cNvPr>
          <p:cNvCxnSpPr>
            <a:cxnSpLocks noChangeAspect="1"/>
          </p:cNvCxnSpPr>
          <p:nvPr/>
        </p:nvCxnSpPr>
        <p:spPr>
          <a:xfrm rot="2700000" flipH="1">
            <a:off x="3510696" y="2329184"/>
            <a:ext cx="432048" cy="432048"/>
          </a:xfrm>
          <a:prstGeom prst="curved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krümmte Verbindung 65">
            <a:extLst>
              <a:ext uri="{FF2B5EF4-FFF2-40B4-BE49-F238E27FC236}">
                <a16:creationId xmlns:a16="http://schemas.microsoft.com/office/drawing/2014/main" id="{2264089B-C98B-4E2F-822C-C430EB086720}"/>
              </a:ext>
            </a:extLst>
          </p:cNvPr>
          <p:cNvCxnSpPr>
            <a:cxnSpLocks noChangeAspect="1"/>
          </p:cNvCxnSpPr>
          <p:nvPr/>
        </p:nvCxnSpPr>
        <p:spPr>
          <a:xfrm rot="2700000" flipH="1">
            <a:off x="4121706" y="2329184"/>
            <a:ext cx="432048" cy="432048"/>
          </a:xfrm>
          <a:prstGeom prst="curved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krümmte Verbindung 66">
            <a:extLst>
              <a:ext uri="{FF2B5EF4-FFF2-40B4-BE49-F238E27FC236}">
                <a16:creationId xmlns:a16="http://schemas.microsoft.com/office/drawing/2014/main" id="{EF71C1BE-DABD-435B-A501-918E6730A3F7}"/>
              </a:ext>
            </a:extLst>
          </p:cNvPr>
          <p:cNvCxnSpPr>
            <a:cxnSpLocks noChangeAspect="1"/>
          </p:cNvCxnSpPr>
          <p:nvPr/>
        </p:nvCxnSpPr>
        <p:spPr>
          <a:xfrm rot="2700000" flipH="1">
            <a:off x="4732716" y="2329184"/>
            <a:ext cx="432048" cy="432048"/>
          </a:xfrm>
          <a:prstGeom prst="curved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586C8F9F-3031-420A-AC67-FC5F3C407910}"/>
              </a:ext>
            </a:extLst>
          </p:cNvPr>
          <p:cNvSpPr/>
          <p:nvPr/>
        </p:nvSpPr>
        <p:spPr>
          <a:xfrm>
            <a:off x="2736081" y="2239703"/>
            <a:ext cx="72008" cy="864096"/>
          </a:xfrm>
          <a:prstGeom prst="rect">
            <a:avLst/>
          </a:prstGeom>
          <a:solidFill>
            <a:schemeClr val="tx2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FCD1D4B-1115-46CE-9115-A0E497D897D4}"/>
              </a:ext>
            </a:extLst>
          </p:cNvPr>
          <p:cNvSpPr/>
          <p:nvPr/>
        </p:nvSpPr>
        <p:spPr>
          <a:xfrm>
            <a:off x="916429" y="2681276"/>
            <a:ext cx="1008112" cy="4320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Laser 2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AE784400-9E8C-46A9-89D0-C60795D3D765}"/>
              </a:ext>
            </a:extLst>
          </p:cNvPr>
          <p:cNvSpPr/>
          <p:nvPr/>
        </p:nvSpPr>
        <p:spPr>
          <a:xfrm>
            <a:off x="916429" y="2249228"/>
            <a:ext cx="1008112" cy="43204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Laser 1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F167D211-1DA5-4341-948A-7355691A4B6B}"/>
              </a:ext>
            </a:extLst>
          </p:cNvPr>
          <p:cNvSpPr/>
          <p:nvPr/>
        </p:nvSpPr>
        <p:spPr>
          <a:xfrm>
            <a:off x="5256361" y="2239703"/>
            <a:ext cx="72008" cy="864096"/>
          </a:xfrm>
          <a:prstGeom prst="rect">
            <a:avLst/>
          </a:prstGeom>
          <a:solidFill>
            <a:schemeClr val="tx2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cxnSp>
        <p:nvCxnSpPr>
          <p:cNvPr id="47" name="Gekrümmte Verbindung 73">
            <a:extLst>
              <a:ext uri="{FF2B5EF4-FFF2-40B4-BE49-F238E27FC236}">
                <a16:creationId xmlns:a16="http://schemas.microsoft.com/office/drawing/2014/main" id="{62016220-F1BC-4F3E-A733-2CE5A0B96DAE}"/>
              </a:ext>
            </a:extLst>
          </p:cNvPr>
          <p:cNvCxnSpPr>
            <a:cxnSpLocks noChangeAspect="1"/>
          </p:cNvCxnSpPr>
          <p:nvPr/>
        </p:nvCxnSpPr>
        <p:spPr>
          <a:xfrm rot="2700000" flipH="1">
            <a:off x="2899686" y="2599743"/>
            <a:ext cx="432048" cy="432048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krümmte Verbindung 74">
            <a:extLst>
              <a:ext uri="{FF2B5EF4-FFF2-40B4-BE49-F238E27FC236}">
                <a16:creationId xmlns:a16="http://schemas.microsoft.com/office/drawing/2014/main" id="{F06FCA5A-869A-41A0-A772-837CBCD130C4}"/>
              </a:ext>
            </a:extLst>
          </p:cNvPr>
          <p:cNvCxnSpPr>
            <a:cxnSpLocks noChangeAspect="1"/>
          </p:cNvCxnSpPr>
          <p:nvPr/>
        </p:nvCxnSpPr>
        <p:spPr>
          <a:xfrm rot="2700000" flipH="1">
            <a:off x="2899686" y="2329184"/>
            <a:ext cx="432048" cy="432048"/>
          </a:xfrm>
          <a:prstGeom prst="curved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9DF36C3F-DF4A-46F0-B21F-A9ECAFC10A3B}"/>
              </a:ext>
            </a:extLst>
          </p:cNvPr>
          <p:cNvSpPr/>
          <p:nvPr/>
        </p:nvSpPr>
        <p:spPr>
          <a:xfrm>
            <a:off x="5976441" y="2167695"/>
            <a:ext cx="2232248" cy="100811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Lock-In-Technik und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Frequenzdifferenz-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Messung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AD6CDFFA-01B5-4426-8608-EBD04AB2DC40}"/>
              </a:ext>
            </a:extLst>
          </p:cNvPr>
          <p:cNvSpPr txBox="1"/>
          <p:nvPr/>
        </p:nvSpPr>
        <p:spPr>
          <a:xfrm>
            <a:off x="3227594" y="1990338"/>
            <a:ext cx="1596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Doppelresonator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353E30A-3E02-4DAC-8C5C-6759480322FF}"/>
              </a:ext>
            </a:extLst>
          </p:cNvPr>
          <p:cNvSpPr/>
          <p:nvPr/>
        </p:nvSpPr>
        <p:spPr>
          <a:xfrm>
            <a:off x="2664073" y="1951671"/>
            <a:ext cx="2736304" cy="1440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ECDCFF1-082D-40E7-A7E7-85E33E370574}"/>
              </a:ext>
            </a:extLst>
          </p:cNvPr>
          <p:cNvSpPr txBox="1"/>
          <p:nvPr/>
        </p:nvSpPr>
        <p:spPr>
          <a:xfrm>
            <a:off x="2592065" y="1654347"/>
            <a:ext cx="285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mehrstufige </a:t>
            </a:r>
            <a:r>
              <a:rPr lang="de-DE" sz="1600" dirty="0" err="1"/>
              <a:t>Thermostatisierung</a:t>
            </a:r>
            <a:endParaRPr lang="de-DE" sz="160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82D454C5-AC7F-47DB-8454-BBB6A727B8F3}"/>
              </a:ext>
            </a:extLst>
          </p:cNvPr>
          <p:cNvSpPr txBox="1"/>
          <p:nvPr/>
        </p:nvSpPr>
        <p:spPr>
          <a:xfrm>
            <a:off x="4133256" y="1183398"/>
            <a:ext cx="263527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1600" dirty="0"/>
              <a:t>Feedback aus Lock-In-Technik</a:t>
            </a:r>
          </a:p>
        </p:txBody>
      </p:sp>
      <p:sp>
        <p:nvSpPr>
          <p:cNvPr id="54" name="Legende mit Pfeil nach oben 51">
            <a:extLst>
              <a:ext uri="{FF2B5EF4-FFF2-40B4-BE49-F238E27FC236}">
                <a16:creationId xmlns:a16="http://schemas.microsoft.com/office/drawing/2014/main" id="{CBDBB338-77C3-4BE6-9033-4CBEEDD1B65C}"/>
              </a:ext>
            </a:extLst>
          </p:cNvPr>
          <p:cNvSpPr/>
          <p:nvPr/>
        </p:nvSpPr>
        <p:spPr>
          <a:xfrm>
            <a:off x="2664073" y="2887775"/>
            <a:ext cx="1728192" cy="1224136"/>
          </a:xfrm>
          <a:prstGeom prst="upArrowCallout">
            <a:avLst>
              <a:gd name="adj1" fmla="val 15562"/>
              <a:gd name="adj2" fmla="val 15663"/>
              <a:gd name="adj3" fmla="val 22354"/>
              <a:gd name="adj4" fmla="val 2845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Reinstgassystem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5" name="Pfeil nach oben und unten 63">
            <a:extLst>
              <a:ext uri="{FF2B5EF4-FFF2-40B4-BE49-F238E27FC236}">
                <a16:creationId xmlns:a16="http://schemas.microsoft.com/office/drawing/2014/main" id="{CF6DF70A-C758-4B23-A56A-8ECDD736556F}"/>
              </a:ext>
            </a:extLst>
          </p:cNvPr>
          <p:cNvSpPr/>
          <p:nvPr/>
        </p:nvSpPr>
        <p:spPr>
          <a:xfrm>
            <a:off x="4714201" y="2887775"/>
            <a:ext cx="398144" cy="825429"/>
          </a:xfrm>
          <a:prstGeom prst="upDownArrow">
            <a:avLst>
              <a:gd name="adj1" fmla="val 50000"/>
              <a:gd name="adj2" fmla="val 6435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0E3C06EA-2E4E-4583-BA23-B27EB75DC3E4}"/>
              </a:ext>
            </a:extLst>
          </p:cNvPr>
          <p:cNvSpPr/>
          <p:nvPr/>
        </p:nvSpPr>
        <p:spPr>
          <a:xfrm>
            <a:off x="4505674" y="3766957"/>
            <a:ext cx="2838919" cy="344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Differentielle Druckmessung</a:t>
            </a:r>
          </a:p>
        </p:txBody>
      </p:sp>
      <p:pic>
        <p:nvPicPr>
          <p:cNvPr id="57" name="Picture 8" descr="Q:\Projekte\Optische Druckmessung\20160128 Poster für AG\delta f durch f gleich n minus 1.PNG">
            <a:extLst>
              <a:ext uri="{FF2B5EF4-FFF2-40B4-BE49-F238E27FC236}">
                <a16:creationId xmlns:a16="http://schemas.microsoft.com/office/drawing/2014/main" id="{C675E50A-7D1B-4022-B48D-856D533E5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3201" y="3235474"/>
            <a:ext cx="1080120" cy="468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669467BE-A6DA-4051-9555-A1E9E8631CBE}"/>
              </a:ext>
            </a:extLst>
          </p:cNvPr>
          <p:cNvCxnSpPr>
            <a:cxnSpLocks/>
          </p:cNvCxnSpPr>
          <p:nvPr/>
        </p:nvCxnSpPr>
        <p:spPr>
          <a:xfrm flipH="1">
            <a:off x="1475942" y="1346671"/>
            <a:ext cx="1296143" cy="893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2C9A938E-DA72-4858-9B80-D241E94E3A86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2772085" y="1346671"/>
            <a:ext cx="1361171" cy="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41F47690-4E6F-4A7C-B062-E95111A6AAB1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6635065" y="1519756"/>
            <a:ext cx="457500" cy="6479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Inhaltsplatzhalter 1">
            <a:extLst>
              <a:ext uri="{FF2B5EF4-FFF2-40B4-BE49-F238E27FC236}">
                <a16:creationId xmlns:a16="http://schemas.microsoft.com/office/drawing/2014/main" id="{4756322E-4312-4F19-AAAF-AAB7580011E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3550" y="4453566"/>
            <a:ext cx="4001045" cy="1838302"/>
          </a:xfrm>
        </p:spPr>
        <p:txBody>
          <a:bodyPr>
            <a:normAutofit/>
          </a:bodyPr>
          <a:lstStyle/>
          <a:p>
            <a:r>
              <a:rPr lang="de-DE" sz="1800" dirty="0"/>
              <a:t>Fabry-Perot-Resonator</a:t>
            </a:r>
          </a:p>
          <a:p>
            <a:r>
              <a:rPr lang="de-DE" sz="1800" dirty="0"/>
              <a:t>Bestimmung der </a:t>
            </a:r>
            <a:r>
              <a:rPr lang="de-DE" sz="1800" dirty="0" err="1"/>
              <a:t>Refraktivität</a:t>
            </a:r>
            <a:r>
              <a:rPr lang="de-DE" sz="1800" dirty="0"/>
              <a:t> aus der Differenzfrequenz </a:t>
            </a:r>
            <a:r>
              <a:rPr lang="de-DE" sz="1800" dirty="0" err="1"/>
              <a:t>Δf</a:t>
            </a:r>
            <a:endParaRPr lang="de-DE" sz="1800" dirty="0"/>
          </a:p>
          <a:p>
            <a:r>
              <a:rPr lang="de-DE" sz="1800" dirty="0"/>
              <a:t>Berechnung des Druckes aus der </a:t>
            </a:r>
            <a:r>
              <a:rPr lang="de-DE" sz="1800" dirty="0" err="1"/>
              <a:t>Refraktivität</a:t>
            </a:r>
            <a:endParaRPr lang="de-DE" sz="1800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2C65E5AE-27EF-4B99-809F-BB5ADB859C42}"/>
              </a:ext>
            </a:extLst>
          </p:cNvPr>
          <p:cNvSpPr txBox="1"/>
          <p:nvPr/>
        </p:nvSpPr>
        <p:spPr>
          <a:xfrm>
            <a:off x="2701711" y="4068740"/>
            <a:ext cx="154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Gase: He, Ne, 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75618841-5AD4-4693-B871-72ACF506FA48}"/>
                  </a:ext>
                </a:extLst>
              </p:cNvPr>
              <p:cNvSpPr/>
              <p:nvPr/>
            </p:nvSpPr>
            <p:spPr>
              <a:xfrm>
                <a:off x="5292365" y="4565993"/>
                <a:ext cx="1637884" cy="500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de-DE" sz="14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4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4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lang="de-DE" sz="1400" i="1" dirty="0"/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75618841-5AD4-4693-B871-72ACF506F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365" y="4565993"/>
                <a:ext cx="1637884" cy="500650"/>
              </a:xfrm>
              <a:prstGeom prst="rect">
                <a:avLst/>
              </a:prstGeom>
              <a:blipFill>
                <a:blip r:embed="rId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DAC7ED87-14D1-47C4-948E-B8E973964A3E}"/>
                  </a:ext>
                </a:extLst>
              </p:cNvPr>
              <p:cNvSpPr/>
              <p:nvPr/>
            </p:nvSpPr>
            <p:spPr>
              <a:xfrm>
                <a:off x="4639693" y="5332597"/>
                <a:ext cx="375538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1400" i="1" dirty="0"/>
                  <a:t>p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sz="1400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)∗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)∗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de-DE" sz="14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+...</m:t>
                        </m:r>
                      </m:e>
                    </m:d>
                  </m:oMath>
                </a14:m>
                <a:endParaRPr lang="de-DE" sz="1400" i="1" dirty="0"/>
              </a:p>
            </p:txBody>
          </p:sp>
        </mc:Choice>
        <mc:Fallback xmlns="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DAC7ED87-14D1-47C4-948E-B8E973964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693" y="5332597"/>
                <a:ext cx="3755387" cy="307777"/>
              </a:xfrm>
              <a:prstGeom prst="rect">
                <a:avLst/>
              </a:prstGeom>
              <a:blipFill>
                <a:blip r:embed="rId5"/>
                <a:stretch>
                  <a:fillRect l="-487" t="-4000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93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F2E174B7-9890-4B85-A4C1-483F5713B601}"/>
              </a:ext>
            </a:extLst>
          </p:cNvPr>
          <p:cNvSpPr/>
          <p:nvPr/>
        </p:nvSpPr>
        <p:spPr>
          <a:xfrm>
            <a:off x="791865" y="1015567"/>
            <a:ext cx="7488832" cy="33123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Refraktometrie</a:t>
            </a:r>
            <a:r>
              <a:rPr lang="de-DE" dirty="0"/>
              <a:t>: Messprinzip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07.05.2018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34052244-C1C7-4804-B45E-56906148DB10}"/>
              </a:ext>
            </a:extLst>
          </p:cNvPr>
          <p:cNvSpPr/>
          <p:nvPr/>
        </p:nvSpPr>
        <p:spPr>
          <a:xfrm>
            <a:off x="953613" y="4787668"/>
            <a:ext cx="1296000" cy="7214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Inhaltsplatzhalter 1">
            <a:extLst>
              <a:ext uri="{FF2B5EF4-FFF2-40B4-BE49-F238E27FC236}">
                <a16:creationId xmlns:a16="http://schemas.microsoft.com/office/drawing/2014/main" id="{5BAF252D-1E38-45C0-9DD0-B9CDAB3F2719}"/>
              </a:ext>
            </a:extLst>
          </p:cNvPr>
          <p:cNvSpPr txBox="1">
            <a:spLocks/>
          </p:cNvSpPr>
          <p:nvPr/>
        </p:nvSpPr>
        <p:spPr>
          <a:xfrm>
            <a:off x="1185248" y="4427552"/>
            <a:ext cx="2160000" cy="360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/>
              <a:t>Herausforderungen:</a:t>
            </a:r>
          </a:p>
        </p:txBody>
      </p:sp>
      <p:sp>
        <p:nvSpPr>
          <p:cNvPr id="31" name="Inhaltsplatzhalter 1">
            <a:extLst>
              <a:ext uri="{FF2B5EF4-FFF2-40B4-BE49-F238E27FC236}">
                <a16:creationId xmlns:a16="http://schemas.microsoft.com/office/drawing/2014/main" id="{51A95203-E2D1-48F8-80C0-A277C5D6F7F4}"/>
              </a:ext>
            </a:extLst>
          </p:cNvPr>
          <p:cNvSpPr txBox="1">
            <a:spLocks/>
          </p:cNvSpPr>
          <p:nvPr/>
        </p:nvSpPr>
        <p:spPr>
          <a:xfrm>
            <a:off x="943412" y="4784213"/>
            <a:ext cx="1284585" cy="72293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/>
              <a:t>Temperatur </a:t>
            </a:r>
          </a:p>
          <a:p>
            <a:pPr marL="0" indent="0">
              <a:buNone/>
            </a:pPr>
            <a:r>
              <a:rPr lang="de-DE" sz="1800" dirty="0"/>
              <a:t>U(T) &lt; 300 </a:t>
            </a:r>
            <a:r>
              <a:rPr lang="el-GR" sz="1800" dirty="0"/>
              <a:t>μ</a:t>
            </a:r>
            <a:r>
              <a:rPr lang="de-DE" sz="1800" dirty="0"/>
              <a:t>K</a:t>
            </a:r>
          </a:p>
          <a:p>
            <a:pPr marL="266700" lvl="1" indent="0">
              <a:buFont typeface="Arial" panose="020B0604020202020204" pitchFamily="34" charset="0"/>
              <a:buNone/>
            </a:pPr>
            <a:endParaRPr lang="de-DE" sz="1800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F08AC3C-0097-4EE6-AA53-DB8A6BD3732C}"/>
              </a:ext>
            </a:extLst>
          </p:cNvPr>
          <p:cNvSpPr/>
          <p:nvPr/>
        </p:nvSpPr>
        <p:spPr>
          <a:xfrm>
            <a:off x="2250104" y="4788141"/>
            <a:ext cx="1284585" cy="7214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BC70B4C-4DED-444F-B2D6-533D92D6224C}"/>
              </a:ext>
            </a:extLst>
          </p:cNvPr>
          <p:cNvSpPr/>
          <p:nvPr/>
        </p:nvSpPr>
        <p:spPr>
          <a:xfrm>
            <a:off x="953612" y="5509567"/>
            <a:ext cx="1296000" cy="7214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5D1D1ED-C582-407B-82BB-038BFA286DED}"/>
              </a:ext>
            </a:extLst>
          </p:cNvPr>
          <p:cNvSpPr/>
          <p:nvPr/>
        </p:nvSpPr>
        <p:spPr>
          <a:xfrm>
            <a:off x="2249613" y="5509094"/>
            <a:ext cx="1284585" cy="7214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Inhaltsplatzhalter 1">
            <a:extLst>
              <a:ext uri="{FF2B5EF4-FFF2-40B4-BE49-F238E27FC236}">
                <a16:creationId xmlns:a16="http://schemas.microsoft.com/office/drawing/2014/main" id="{CF100968-B99D-40B9-B9DA-AD9D1AA7CCAB}"/>
              </a:ext>
            </a:extLst>
          </p:cNvPr>
          <p:cNvSpPr txBox="1">
            <a:spLocks/>
          </p:cNvSpPr>
          <p:nvPr/>
        </p:nvSpPr>
        <p:spPr>
          <a:xfrm>
            <a:off x="2265248" y="4792607"/>
            <a:ext cx="1284585" cy="7229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/>
              <a:t>Gasreinheit </a:t>
            </a:r>
          </a:p>
          <a:p>
            <a:pPr marL="0" indent="0">
              <a:buNone/>
            </a:pPr>
            <a:r>
              <a:rPr lang="de-DE" sz="1800" dirty="0"/>
              <a:t>      7.0</a:t>
            </a:r>
          </a:p>
          <a:p>
            <a:pPr marL="266700" lvl="1" indent="0">
              <a:buFont typeface="Arial" panose="020B0604020202020204" pitchFamily="34" charset="0"/>
              <a:buNone/>
            </a:pPr>
            <a:endParaRPr lang="de-DE" sz="1800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6" name="Inhaltsplatzhalter 1">
            <a:extLst>
              <a:ext uri="{FF2B5EF4-FFF2-40B4-BE49-F238E27FC236}">
                <a16:creationId xmlns:a16="http://schemas.microsoft.com/office/drawing/2014/main" id="{741FBF48-A0BA-46F7-BDDF-5AFA5403AAD6}"/>
              </a:ext>
            </a:extLst>
          </p:cNvPr>
          <p:cNvSpPr txBox="1">
            <a:spLocks/>
          </p:cNvSpPr>
          <p:nvPr/>
        </p:nvSpPr>
        <p:spPr>
          <a:xfrm>
            <a:off x="879743" y="5523936"/>
            <a:ext cx="1495658" cy="72861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/>
              <a:t>      Länge </a:t>
            </a:r>
            <a:endParaRPr lang="de-DE" sz="300" dirty="0"/>
          </a:p>
          <a:p>
            <a:pPr marL="0" indent="0">
              <a:buNone/>
            </a:pPr>
            <a:r>
              <a:rPr lang="de-DE" sz="1800" dirty="0"/>
              <a:t>U(L) &lt; 3*10</a:t>
            </a:r>
            <a:r>
              <a:rPr lang="de-DE" sz="1800" baseline="30000" dirty="0"/>
              <a:t>-11</a:t>
            </a:r>
            <a:r>
              <a:rPr lang="de-DE" sz="1800" dirty="0"/>
              <a:t> m</a:t>
            </a:r>
          </a:p>
          <a:p>
            <a:pPr marL="266700" lvl="1" indent="0">
              <a:buFont typeface="Arial" panose="020B0604020202020204" pitchFamily="34" charset="0"/>
              <a:buNone/>
            </a:pPr>
            <a:endParaRPr lang="de-DE" sz="1800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37" name="Inhaltsplatzhalter 1">
            <a:extLst>
              <a:ext uri="{FF2B5EF4-FFF2-40B4-BE49-F238E27FC236}">
                <a16:creationId xmlns:a16="http://schemas.microsoft.com/office/drawing/2014/main" id="{E7E1ECE1-C0ED-425A-A37B-312356032BE0}"/>
              </a:ext>
            </a:extLst>
          </p:cNvPr>
          <p:cNvSpPr txBox="1">
            <a:spLocks/>
          </p:cNvSpPr>
          <p:nvPr/>
        </p:nvSpPr>
        <p:spPr>
          <a:xfrm>
            <a:off x="2226744" y="5501746"/>
            <a:ext cx="1284585" cy="72293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/>
              <a:t>  Frequenz </a:t>
            </a:r>
          </a:p>
          <a:p>
            <a:pPr marL="0" indent="0">
              <a:buNone/>
            </a:pPr>
            <a:r>
              <a:rPr lang="de-DE" sz="1800" dirty="0"/>
              <a:t> u(f) &lt; 5 kHz</a:t>
            </a:r>
          </a:p>
          <a:p>
            <a:pPr marL="266700" lvl="1" indent="0">
              <a:buFont typeface="Arial" panose="020B0604020202020204" pitchFamily="34" charset="0"/>
              <a:buNone/>
            </a:pPr>
            <a:endParaRPr lang="de-DE" sz="1800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17" name="Picture 5" descr="Q:\Projekte\Optische Druckmessung\20160128 Poster für AG\WellenLgestreckt.PNG">
            <a:extLst>
              <a:ext uri="{FF2B5EF4-FFF2-40B4-BE49-F238E27FC236}">
                <a16:creationId xmlns:a16="http://schemas.microsoft.com/office/drawing/2014/main" id="{1FD33A63-51C6-4074-86B1-6184BE824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1501" y="2702608"/>
            <a:ext cx="1905000" cy="219075"/>
          </a:xfrm>
          <a:prstGeom prst="rect">
            <a:avLst/>
          </a:prstGeom>
          <a:noFill/>
        </p:spPr>
      </p:pic>
      <p:pic>
        <p:nvPicPr>
          <p:cNvPr id="18" name="Picture 5" descr="Q:\Projekte\Optische Druckmessung\20160128 Poster für AG\WellenLgestreckt.PNG">
            <a:extLst>
              <a:ext uri="{FF2B5EF4-FFF2-40B4-BE49-F238E27FC236}">
                <a16:creationId xmlns:a16="http://schemas.microsoft.com/office/drawing/2014/main" id="{C50E37EF-A754-462C-8348-EA4FF7010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8261" y="2700326"/>
            <a:ext cx="1905000" cy="219075"/>
          </a:xfrm>
          <a:prstGeom prst="rect">
            <a:avLst/>
          </a:prstGeom>
          <a:noFill/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632D82D2-BC82-49D0-94BC-76AC5137D281}"/>
              </a:ext>
            </a:extLst>
          </p:cNvPr>
          <p:cNvSpPr txBox="1"/>
          <p:nvPr/>
        </p:nvSpPr>
        <p:spPr>
          <a:xfrm>
            <a:off x="7804411" y="1212427"/>
            <a:ext cx="30970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600" b="1" i="1" dirty="0"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66F6315-3D2B-44D7-9C1D-6C33AD4F82A5}"/>
              </a:ext>
            </a:extLst>
          </p:cNvPr>
          <p:cNvSpPr/>
          <p:nvPr/>
        </p:nvSpPr>
        <p:spPr>
          <a:xfrm>
            <a:off x="2808089" y="2239703"/>
            <a:ext cx="2448272" cy="8640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32A875-B14B-403A-B548-AFADBA424C7A}"/>
              </a:ext>
            </a:extLst>
          </p:cNvPr>
          <p:cNvSpPr/>
          <p:nvPr/>
        </p:nvSpPr>
        <p:spPr>
          <a:xfrm>
            <a:off x="2808089" y="2728901"/>
            <a:ext cx="2448272" cy="158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AA768B1-33AF-4031-8D8E-74C62C85AE7A}"/>
              </a:ext>
            </a:extLst>
          </p:cNvPr>
          <p:cNvSpPr/>
          <p:nvPr/>
        </p:nvSpPr>
        <p:spPr>
          <a:xfrm>
            <a:off x="2808089" y="2465252"/>
            <a:ext cx="2448272" cy="158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cxnSp>
        <p:nvCxnSpPr>
          <p:cNvPr id="23" name="Gekrümmte Verbindung 52">
            <a:extLst>
              <a:ext uri="{FF2B5EF4-FFF2-40B4-BE49-F238E27FC236}">
                <a16:creationId xmlns:a16="http://schemas.microsoft.com/office/drawing/2014/main" id="{106AFECC-885A-417A-9132-BCE9C685AD1F}"/>
              </a:ext>
            </a:extLst>
          </p:cNvPr>
          <p:cNvCxnSpPr>
            <a:cxnSpLocks noChangeAspect="1"/>
          </p:cNvCxnSpPr>
          <p:nvPr/>
        </p:nvCxnSpPr>
        <p:spPr>
          <a:xfrm rot="2700000" flipH="1">
            <a:off x="3510696" y="2599743"/>
            <a:ext cx="432048" cy="432048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krümmte Verbindung 55">
            <a:extLst>
              <a:ext uri="{FF2B5EF4-FFF2-40B4-BE49-F238E27FC236}">
                <a16:creationId xmlns:a16="http://schemas.microsoft.com/office/drawing/2014/main" id="{791AA866-0A6B-487A-A8DB-7B466550BA09}"/>
              </a:ext>
            </a:extLst>
          </p:cNvPr>
          <p:cNvCxnSpPr>
            <a:cxnSpLocks noChangeAspect="1"/>
          </p:cNvCxnSpPr>
          <p:nvPr/>
        </p:nvCxnSpPr>
        <p:spPr>
          <a:xfrm rot="2700000" flipH="1">
            <a:off x="4121706" y="2599743"/>
            <a:ext cx="432048" cy="432048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krümmte Verbindung 56">
            <a:extLst>
              <a:ext uri="{FF2B5EF4-FFF2-40B4-BE49-F238E27FC236}">
                <a16:creationId xmlns:a16="http://schemas.microsoft.com/office/drawing/2014/main" id="{6F9E4325-63B0-42B2-9FA3-10FC7A4D1F34}"/>
              </a:ext>
            </a:extLst>
          </p:cNvPr>
          <p:cNvCxnSpPr>
            <a:cxnSpLocks noChangeAspect="1"/>
          </p:cNvCxnSpPr>
          <p:nvPr/>
        </p:nvCxnSpPr>
        <p:spPr>
          <a:xfrm rot="2700000" flipH="1">
            <a:off x="4732716" y="2599743"/>
            <a:ext cx="432048" cy="432048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krümmte Verbindung 57">
            <a:extLst>
              <a:ext uri="{FF2B5EF4-FFF2-40B4-BE49-F238E27FC236}">
                <a16:creationId xmlns:a16="http://schemas.microsoft.com/office/drawing/2014/main" id="{FE1A4241-AA83-4A17-8887-01258F8AE1A1}"/>
              </a:ext>
            </a:extLst>
          </p:cNvPr>
          <p:cNvCxnSpPr>
            <a:cxnSpLocks noChangeAspect="1"/>
          </p:cNvCxnSpPr>
          <p:nvPr/>
        </p:nvCxnSpPr>
        <p:spPr>
          <a:xfrm rot="2700000" flipH="1">
            <a:off x="2278075" y="2329183"/>
            <a:ext cx="432048" cy="432048"/>
          </a:xfrm>
          <a:prstGeom prst="curved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krümmte Verbindung 58">
            <a:extLst>
              <a:ext uri="{FF2B5EF4-FFF2-40B4-BE49-F238E27FC236}">
                <a16:creationId xmlns:a16="http://schemas.microsoft.com/office/drawing/2014/main" id="{FA64301F-2423-48F2-A7AE-3755AEC80D49}"/>
              </a:ext>
            </a:extLst>
          </p:cNvPr>
          <p:cNvCxnSpPr>
            <a:cxnSpLocks noChangeAspect="1"/>
          </p:cNvCxnSpPr>
          <p:nvPr/>
        </p:nvCxnSpPr>
        <p:spPr>
          <a:xfrm rot="2700000" flipH="1">
            <a:off x="1664949" y="2329183"/>
            <a:ext cx="432048" cy="432048"/>
          </a:xfrm>
          <a:prstGeom prst="curved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krümmte Verbindung 60">
            <a:extLst>
              <a:ext uri="{FF2B5EF4-FFF2-40B4-BE49-F238E27FC236}">
                <a16:creationId xmlns:a16="http://schemas.microsoft.com/office/drawing/2014/main" id="{6B594302-806E-47C2-AC8B-9B7F3C6C6FD0}"/>
              </a:ext>
            </a:extLst>
          </p:cNvPr>
          <p:cNvCxnSpPr>
            <a:cxnSpLocks noChangeAspect="1"/>
          </p:cNvCxnSpPr>
          <p:nvPr/>
        </p:nvCxnSpPr>
        <p:spPr>
          <a:xfrm rot="2700000" flipH="1">
            <a:off x="5364616" y="2329186"/>
            <a:ext cx="432048" cy="432048"/>
          </a:xfrm>
          <a:prstGeom prst="curved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krümmte Verbindung 61">
            <a:extLst>
              <a:ext uri="{FF2B5EF4-FFF2-40B4-BE49-F238E27FC236}">
                <a16:creationId xmlns:a16="http://schemas.microsoft.com/office/drawing/2014/main" id="{D50EE6C6-D991-4815-9688-FB8C862D61D9}"/>
              </a:ext>
            </a:extLst>
          </p:cNvPr>
          <p:cNvCxnSpPr>
            <a:cxnSpLocks noChangeAspect="1"/>
          </p:cNvCxnSpPr>
          <p:nvPr/>
        </p:nvCxnSpPr>
        <p:spPr>
          <a:xfrm rot="8100000" flipH="1" flipV="1">
            <a:off x="5668523" y="2329184"/>
            <a:ext cx="432048" cy="432048"/>
          </a:xfrm>
          <a:prstGeom prst="curved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krümmte Verbindung 62">
            <a:extLst>
              <a:ext uri="{FF2B5EF4-FFF2-40B4-BE49-F238E27FC236}">
                <a16:creationId xmlns:a16="http://schemas.microsoft.com/office/drawing/2014/main" id="{863549B8-D1C6-4838-A890-DCFEE7C0ADA1}"/>
              </a:ext>
            </a:extLst>
          </p:cNvPr>
          <p:cNvCxnSpPr>
            <a:cxnSpLocks noChangeAspect="1"/>
          </p:cNvCxnSpPr>
          <p:nvPr/>
        </p:nvCxnSpPr>
        <p:spPr>
          <a:xfrm rot="2700000" flipH="1">
            <a:off x="3510696" y="2329184"/>
            <a:ext cx="432048" cy="432048"/>
          </a:xfrm>
          <a:prstGeom prst="curved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krümmte Verbindung 65">
            <a:extLst>
              <a:ext uri="{FF2B5EF4-FFF2-40B4-BE49-F238E27FC236}">
                <a16:creationId xmlns:a16="http://schemas.microsoft.com/office/drawing/2014/main" id="{2264089B-C98B-4E2F-822C-C430EB086720}"/>
              </a:ext>
            </a:extLst>
          </p:cNvPr>
          <p:cNvCxnSpPr>
            <a:cxnSpLocks noChangeAspect="1"/>
          </p:cNvCxnSpPr>
          <p:nvPr/>
        </p:nvCxnSpPr>
        <p:spPr>
          <a:xfrm rot="2700000" flipH="1">
            <a:off x="4121706" y="2329184"/>
            <a:ext cx="432048" cy="432048"/>
          </a:xfrm>
          <a:prstGeom prst="curved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krümmte Verbindung 66">
            <a:extLst>
              <a:ext uri="{FF2B5EF4-FFF2-40B4-BE49-F238E27FC236}">
                <a16:creationId xmlns:a16="http://schemas.microsoft.com/office/drawing/2014/main" id="{EF71C1BE-DABD-435B-A501-918E6730A3F7}"/>
              </a:ext>
            </a:extLst>
          </p:cNvPr>
          <p:cNvCxnSpPr>
            <a:cxnSpLocks noChangeAspect="1"/>
          </p:cNvCxnSpPr>
          <p:nvPr/>
        </p:nvCxnSpPr>
        <p:spPr>
          <a:xfrm rot="2700000" flipH="1">
            <a:off x="4732716" y="2329184"/>
            <a:ext cx="432048" cy="432048"/>
          </a:xfrm>
          <a:prstGeom prst="curved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586C8F9F-3031-420A-AC67-FC5F3C407910}"/>
              </a:ext>
            </a:extLst>
          </p:cNvPr>
          <p:cNvSpPr/>
          <p:nvPr/>
        </p:nvSpPr>
        <p:spPr>
          <a:xfrm>
            <a:off x="2736081" y="2239703"/>
            <a:ext cx="72008" cy="864096"/>
          </a:xfrm>
          <a:prstGeom prst="rect">
            <a:avLst/>
          </a:prstGeom>
          <a:solidFill>
            <a:schemeClr val="tx2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FCD1D4B-1115-46CE-9115-A0E497D897D4}"/>
              </a:ext>
            </a:extLst>
          </p:cNvPr>
          <p:cNvSpPr/>
          <p:nvPr/>
        </p:nvSpPr>
        <p:spPr>
          <a:xfrm>
            <a:off x="916429" y="2681276"/>
            <a:ext cx="1008112" cy="4320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Laser 2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AE784400-9E8C-46A9-89D0-C60795D3D765}"/>
              </a:ext>
            </a:extLst>
          </p:cNvPr>
          <p:cNvSpPr/>
          <p:nvPr/>
        </p:nvSpPr>
        <p:spPr>
          <a:xfrm>
            <a:off x="916429" y="2249228"/>
            <a:ext cx="1008112" cy="43204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Laser 1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F167D211-1DA5-4341-948A-7355691A4B6B}"/>
              </a:ext>
            </a:extLst>
          </p:cNvPr>
          <p:cNvSpPr/>
          <p:nvPr/>
        </p:nvSpPr>
        <p:spPr>
          <a:xfrm>
            <a:off x="5256361" y="2239703"/>
            <a:ext cx="72008" cy="864096"/>
          </a:xfrm>
          <a:prstGeom prst="rect">
            <a:avLst/>
          </a:prstGeom>
          <a:solidFill>
            <a:schemeClr val="tx2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cxnSp>
        <p:nvCxnSpPr>
          <p:cNvPr id="47" name="Gekrümmte Verbindung 73">
            <a:extLst>
              <a:ext uri="{FF2B5EF4-FFF2-40B4-BE49-F238E27FC236}">
                <a16:creationId xmlns:a16="http://schemas.microsoft.com/office/drawing/2014/main" id="{62016220-F1BC-4F3E-A733-2CE5A0B96DAE}"/>
              </a:ext>
            </a:extLst>
          </p:cNvPr>
          <p:cNvCxnSpPr>
            <a:cxnSpLocks noChangeAspect="1"/>
          </p:cNvCxnSpPr>
          <p:nvPr/>
        </p:nvCxnSpPr>
        <p:spPr>
          <a:xfrm rot="2700000" flipH="1">
            <a:off x="2899686" y="2599743"/>
            <a:ext cx="432048" cy="432048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krümmte Verbindung 74">
            <a:extLst>
              <a:ext uri="{FF2B5EF4-FFF2-40B4-BE49-F238E27FC236}">
                <a16:creationId xmlns:a16="http://schemas.microsoft.com/office/drawing/2014/main" id="{F06FCA5A-869A-41A0-A772-837CBCD130C4}"/>
              </a:ext>
            </a:extLst>
          </p:cNvPr>
          <p:cNvCxnSpPr>
            <a:cxnSpLocks noChangeAspect="1"/>
          </p:cNvCxnSpPr>
          <p:nvPr/>
        </p:nvCxnSpPr>
        <p:spPr>
          <a:xfrm rot="2700000" flipH="1">
            <a:off x="2899686" y="2329184"/>
            <a:ext cx="432048" cy="432048"/>
          </a:xfrm>
          <a:prstGeom prst="curvedConnector3">
            <a:avLst>
              <a:gd name="adj1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9DF36C3F-DF4A-46F0-B21F-A9ECAFC10A3B}"/>
              </a:ext>
            </a:extLst>
          </p:cNvPr>
          <p:cNvSpPr/>
          <p:nvPr/>
        </p:nvSpPr>
        <p:spPr>
          <a:xfrm>
            <a:off x="5976441" y="2167695"/>
            <a:ext cx="2232248" cy="100811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Lock-In-Technik und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Frequenzdifferenz-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Messung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AD6CDFFA-01B5-4426-8608-EBD04AB2DC40}"/>
              </a:ext>
            </a:extLst>
          </p:cNvPr>
          <p:cNvSpPr txBox="1"/>
          <p:nvPr/>
        </p:nvSpPr>
        <p:spPr>
          <a:xfrm>
            <a:off x="3227594" y="1990338"/>
            <a:ext cx="1596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Doppelresonator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353E30A-3E02-4DAC-8C5C-6759480322FF}"/>
              </a:ext>
            </a:extLst>
          </p:cNvPr>
          <p:cNvSpPr/>
          <p:nvPr/>
        </p:nvSpPr>
        <p:spPr>
          <a:xfrm>
            <a:off x="2664073" y="1951671"/>
            <a:ext cx="2736304" cy="1440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ECDCFF1-082D-40E7-A7E7-85E33E370574}"/>
              </a:ext>
            </a:extLst>
          </p:cNvPr>
          <p:cNvSpPr txBox="1"/>
          <p:nvPr/>
        </p:nvSpPr>
        <p:spPr>
          <a:xfrm>
            <a:off x="2592065" y="1654347"/>
            <a:ext cx="285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mehrstufige </a:t>
            </a:r>
            <a:r>
              <a:rPr lang="de-DE" sz="1600" dirty="0" err="1"/>
              <a:t>Thermostatisierung</a:t>
            </a:r>
            <a:endParaRPr lang="de-DE" sz="160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82D454C5-AC7F-47DB-8454-BBB6A727B8F3}"/>
              </a:ext>
            </a:extLst>
          </p:cNvPr>
          <p:cNvSpPr txBox="1"/>
          <p:nvPr/>
        </p:nvSpPr>
        <p:spPr>
          <a:xfrm>
            <a:off x="4133256" y="1183398"/>
            <a:ext cx="263527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1600" dirty="0"/>
              <a:t>Feedback aus Lock-In-Technik</a:t>
            </a:r>
          </a:p>
        </p:txBody>
      </p:sp>
      <p:sp>
        <p:nvSpPr>
          <p:cNvPr id="54" name="Legende mit Pfeil nach oben 51">
            <a:extLst>
              <a:ext uri="{FF2B5EF4-FFF2-40B4-BE49-F238E27FC236}">
                <a16:creationId xmlns:a16="http://schemas.microsoft.com/office/drawing/2014/main" id="{CBDBB338-77C3-4BE6-9033-4CBEEDD1B65C}"/>
              </a:ext>
            </a:extLst>
          </p:cNvPr>
          <p:cNvSpPr/>
          <p:nvPr/>
        </p:nvSpPr>
        <p:spPr>
          <a:xfrm>
            <a:off x="2664073" y="2887775"/>
            <a:ext cx="1728192" cy="1224136"/>
          </a:xfrm>
          <a:prstGeom prst="upArrowCallout">
            <a:avLst>
              <a:gd name="adj1" fmla="val 15562"/>
              <a:gd name="adj2" fmla="val 15663"/>
              <a:gd name="adj3" fmla="val 22354"/>
              <a:gd name="adj4" fmla="val 2845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Reinstgassystem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5" name="Pfeil nach oben und unten 63">
            <a:extLst>
              <a:ext uri="{FF2B5EF4-FFF2-40B4-BE49-F238E27FC236}">
                <a16:creationId xmlns:a16="http://schemas.microsoft.com/office/drawing/2014/main" id="{CF6DF70A-C758-4B23-A56A-8ECDD736556F}"/>
              </a:ext>
            </a:extLst>
          </p:cNvPr>
          <p:cNvSpPr/>
          <p:nvPr/>
        </p:nvSpPr>
        <p:spPr>
          <a:xfrm>
            <a:off x="4714201" y="2887775"/>
            <a:ext cx="398144" cy="825429"/>
          </a:xfrm>
          <a:prstGeom prst="upDownArrow">
            <a:avLst>
              <a:gd name="adj1" fmla="val 50000"/>
              <a:gd name="adj2" fmla="val 6435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0E3C06EA-2E4E-4583-BA23-B27EB75DC3E4}"/>
              </a:ext>
            </a:extLst>
          </p:cNvPr>
          <p:cNvSpPr/>
          <p:nvPr/>
        </p:nvSpPr>
        <p:spPr>
          <a:xfrm>
            <a:off x="4505674" y="3766957"/>
            <a:ext cx="2838919" cy="344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Differentielle Druckmessung</a:t>
            </a:r>
          </a:p>
        </p:txBody>
      </p:sp>
      <p:pic>
        <p:nvPicPr>
          <p:cNvPr id="57" name="Picture 8" descr="Q:\Projekte\Optische Druckmessung\20160128 Poster für AG\delta f durch f gleich n minus 1.PNG">
            <a:extLst>
              <a:ext uri="{FF2B5EF4-FFF2-40B4-BE49-F238E27FC236}">
                <a16:creationId xmlns:a16="http://schemas.microsoft.com/office/drawing/2014/main" id="{C675E50A-7D1B-4022-B48D-856D533E5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3201" y="3235474"/>
            <a:ext cx="1080120" cy="468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669467BE-A6DA-4051-9555-A1E9E8631CBE}"/>
              </a:ext>
            </a:extLst>
          </p:cNvPr>
          <p:cNvCxnSpPr>
            <a:cxnSpLocks/>
          </p:cNvCxnSpPr>
          <p:nvPr/>
        </p:nvCxnSpPr>
        <p:spPr>
          <a:xfrm flipH="1">
            <a:off x="1475942" y="1346671"/>
            <a:ext cx="1296143" cy="893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2C9A938E-DA72-4858-9B80-D241E94E3A86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2772085" y="1346671"/>
            <a:ext cx="1361171" cy="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41F47690-4E6F-4A7C-B062-E95111A6AAB1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6635065" y="1519756"/>
            <a:ext cx="457500" cy="6479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B7EE7F3F-3DC6-404B-AF62-394D2DF23B61}"/>
                  </a:ext>
                </a:extLst>
              </p:cNvPr>
              <p:cNvSpPr/>
              <p:nvPr/>
            </p:nvSpPr>
            <p:spPr>
              <a:xfrm>
                <a:off x="5292365" y="4565993"/>
                <a:ext cx="1637884" cy="500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de-DE" sz="14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4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4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lang="de-DE" sz="1400" i="1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B7EE7F3F-3DC6-404B-AF62-394D2DF23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365" y="4565993"/>
                <a:ext cx="1637884" cy="500650"/>
              </a:xfrm>
              <a:prstGeom prst="rect">
                <a:avLst/>
              </a:prstGeom>
              <a:blipFill>
                <a:blip r:embed="rId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C9C6322C-856D-4944-B9C2-F95D6BA0E7DA}"/>
                  </a:ext>
                </a:extLst>
              </p:cNvPr>
              <p:cNvSpPr/>
              <p:nvPr/>
            </p:nvSpPr>
            <p:spPr>
              <a:xfrm>
                <a:off x="4639693" y="5332597"/>
                <a:ext cx="365164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1400" i="1" dirty="0"/>
                  <a:t>p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sz="1400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)∗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)∗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de-DE" sz="14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+...</m:t>
                        </m:r>
                      </m:e>
                    </m:d>
                  </m:oMath>
                </a14:m>
                <a:endParaRPr lang="de-DE" sz="1400" i="1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C9C6322C-856D-4944-B9C2-F95D6BA0E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693" y="5332597"/>
                <a:ext cx="3651641" cy="307777"/>
              </a:xfrm>
              <a:prstGeom prst="rect">
                <a:avLst/>
              </a:prstGeom>
              <a:blipFill>
                <a:blip r:embed="rId5"/>
                <a:stretch>
                  <a:fillRect l="-501" t="-4000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feld 61">
            <a:extLst>
              <a:ext uri="{FF2B5EF4-FFF2-40B4-BE49-F238E27FC236}">
                <a16:creationId xmlns:a16="http://schemas.microsoft.com/office/drawing/2014/main" id="{B288E11C-24C2-4F70-9348-FFD492118364}"/>
              </a:ext>
            </a:extLst>
          </p:cNvPr>
          <p:cNvSpPr txBox="1"/>
          <p:nvPr/>
        </p:nvSpPr>
        <p:spPr>
          <a:xfrm>
            <a:off x="2701711" y="4068740"/>
            <a:ext cx="154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Gase: He, Ne, Ar</a:t>
            </a:r>
          </a:p>
        </p:txBody>
      </p:sp>
    </p:spTree>
    <p:extLst>
      <p:ext uri="{BB962C8B-B14F-4D97-AF65-F5344CB8AC3E}">
        <p14:creationId xmlns:p14="http://schemas.microsoft.com/office/powerpoint/2010/main" val="261340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FF89D745-0E04-46B0-8C80-7883EF0E1334}"/>
              </a:ext>
            </a:extLst>
          </p:cNvPr>
          <p:cNvSpPr/>
          <p:nvPr/>
        </p:nvSpPr>
        <p:spPr>
          <a:xfrm>
            <a:off x="3968600" y="1916832"/>
            <a:ext cx="4816153" cy="42484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DCB4E8E-93F8-4E86-B1BE-7C5A22DE1305}"/>
              </a:ext>
            </a:extLst>
          </p:cNvPr>
          <p:cNvSpPr/>
          <p:nvPr/>
        </p:nvSpPr>
        <p:spPr>
          <a:xfrm>
            <a:off x="287809" y="1916832"/>
            <a:ext cx="3528392" cy="42484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ACD91D-9BB0-416F-86A4-462867B4C2C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Seite </a:t>
            </a:r>
            <a:fld id="{6C73A770-1660-45DE-B946-DFFC7041C5FD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58AA28A-97B6-4297-B011-CB05DD1F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31BDD2C-E0C2-4A87-B268-3A106BD0D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40" y="3063185"/>
            <a:ext cx="2890809" cy="2049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41BDA70-8331-457C-AACD-711DFAC87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764" y="2276872"/>
            <a:ext cx="4632368" cy="3471512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68565611-056C-46C2-91AF-136461E2B91E}"/>
              </a:ext>
            </a:extLst>
          </p:cNvPr>
          <p:cNvSpPr/>
          <p:nvPr/>
        </p:nvSpPr>
        <p:spPr>
          <a:xfrm>
            <a:off x="215801" y="1455167"/>
            <a:ext cx="2510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/>
              <a:t>Probenbeladung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B6E2F04-B40B-4D77-A946-6A615718BEF6}"/>
              </a:ext>
            </a:extLst>
          </p:cNvPr>
          <p:cNvSpPr/>
          <p:nvPr/>
        </p:nvSpPr>
        <p:spPr>
          <a:xfrm>
            <a:off x="3866509" y="1465549"/>
            <a:ext cx="2510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/>
              <a:t>Messaufbau</a:t>
            </a:r>
          </a:p>
        </p:txBody>
      </p:sp>
    </p:spTree>
    <p:extLst>
      <p:ext uri="{BB962C8B-B14F-4D97-AF65-F5344CB8AC3E}">
        <p14:creationId xmlns:p14="http://schemas.microsoft.com/office/powerpoint/2010/main" val="3716727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ACD91D-9BB0-416F-86A4-462867B4C2C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Seite </a:t>
            </a:r>
            <a:fld id="{6C73A770-1660-45DE-B946-DFFC7041C5FD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58AA28A-97B6-4297-B011-CB05DD1F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CB94EDA-02A4-4960-A722-B8C35BC07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89" y="1181743"/>
            <a:ext cx="5609263" cy="422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33699"/>
      </p:ext>
    </p:extLst>
  </p:cSld>
  <p:clrMapOvr>
    <a:masterClrMapping/>
  </p:clrMapOvr>
</p:sld>
</file>

<file path=ppt/theme/theme1.xml><?xml version="1.0" encoding="utf-8"?>
<a:theme xmlns:a="http://schemas.openxmlformats.org/drawingml/2006/main" name="60007_4zu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BCE"/>
        </a:solidFill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60007_4zu3</Template>
  <TotalTime>0</TotalTime>
  <Words>404</Words>
  <Application>Microsoft Office PowerPoint</Application>
  <PresentationFormat>Benutzerdefiniert</PresentationFormat>
  <Paragraphs>136</Paragraphs>
  <Slides>16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Arial</vt:lpstr>
      <vt:lpstr>Calibri</vt:lpstr>
      <vt:lpstr>Cambria Math</vt:lpstr>
      <vt:lpstr>Times New Roman</vt:lpstr>
      <vt:lpstr>Wingdings</vt:lpstr>
      <vt:lpstr>60007_4zu3</vt:lpstr>
      <vt:lpstr>Presentation</vt:lpstr>
      <vt:lpstr>PowerPoint-Präsentation</vt:lpstr>
      <vt:lpstr>Quantum Pascal Projekt: Motivation</vt:lpstr>
      <vt:lpstr>Quantum Pascal Projekt: Ziele</vt:lpstr>
      <vt:lpstr>„QuantumPascal“ Projekt (18SIB04)</vt:lpstr>
      <vt:lpstr>Quantum Pascal Projekt: Ziele</vt:lpstr>
      <vt:lpstr>Refraktometrie: Messprinzip</vt:lpstr>
      <vt:lpstr>Refraktometrie: Messprinzip</vt:lpstr>
      <vt:lpstr>PowerPoint-Präsentation</vt:lpstr>
      <vt:lpstr>PowerPoint-Präsentation</vt:lpstr>
      <vt:lpstr>PowerPoint-Präsentation</vt:lpstr>
      <vt:lpstr>PowerPoint-Präsentation</vt:lpstr>
      <vt:lpstr>Ausgasverhalten des Abstandshalters</vt:lpstr>
      <vt:lpstr>Ausgasverhalten des Abstandshalters</vt:lpstr>
      <vt:lpstr>PowerPoint-Präsentation</vt:lpstr>
      <vt:lpstr>PowerPoint-Präsentation</vt:lpstr>
      <vt:lpstr>Refraktometrie: Virialkoeffizienten</vt:lpstr>
    </vt:vector>
  </TitlesOfParts>
  <Company>Physikalisch Technische Bundesanstalt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futter01</dc:creator>
  <dc:description>600 07 b</dc:description>
  <cp:lastModifiedBy>André Kussicke</cp:lastModifiedBy>
  <cp:revision>149</cp:revision>
  <cp:lastPrinted>2019-09-02T09:06:37Z</cp:lastPrinted>
  <dcterms:created xsi:type="dcterms:W3CDTF">2014-12-22T13:32:25Z</dcterms:created>
  <dcterms:modified xsi:type="dcterms:W3CDTF">2022-08-25T15:28:36Z</dcterms:modified>
  <cp:category>alle</cp:category>
</cp:coreProperties>
</file>